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630"/>
    <a:srgbClr val="72B4A3"/>
    <a:srgbClr val="E1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74" autoAdjust="0"/>
  </p:normalViewPr>
  <p:slideViewPr>
    <p:cSldViewPr snapToGrid="0" snapToObjects="1">
      <p:cViewPr varScale="1">
        <p:scale>
          <a:sx n="73" d="100"/>
          <a:sy n="73" d="100"/>
        </p:scale>
        <p:origin x="301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trans.vermont.gov/planning/research" TargetMode="External"/><Relationship Id="rId2" Type="http://schemas.openxmlformats.org/officeDocument/2006/relationships/hyperlink" Target="http://vtrans.vermont.gov/planning/research/2017symposiu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http/vtrans.vermont.gov/boards-councils/st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76691"/>
              </p:ext>
            </p:extLst>
          </p:nvPr>
        </p:nvGraphicFramePr>
        <p:xfrm>
          <a:off x="393538" y="420078"/>
          <a:ext cx="6872287" cy="954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 rowSpan="2">
                  <a:txBody>
                    <a:bodyPr/>
                    <a:lstStyle/>
                    <a:p>
                      <a:pPr marL="20193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vert="vert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T w="12699">
                      <a:solidFill>
                        <a:srgbClr val="395F3A"/>
                      </a:solidFill>
                      <a:prstDash val="solid"/>
                    </a:lnT>
                    <a:solidFill>
                      <a:schemeClr val="tx2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3000" b="1" spc="114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FACT</a:t>
                      </a:r>
                      <a:r>
                        <a:rPr sz="3000" b="1" spc="-165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 </a:t>
                      </a:r>
                      <a:r>
                        <a:rPr sz="3000" b="1" spc="165" dirty="0">
                          <a:solidFill>
                            <a:srgbClr val="FFFFFF"/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Franklin Gothic Demi" panose="020B0703020102020204" pitchFamily="34" charset="0"/>
                          <a:cs typeface="Calibri"/>
                        </a:rPr>
                        <a:t>SHEET</a:t>
                      </a:r>
                      <a:endParaRPr sz="3000" dirty="0"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Franklin Gothic Demi" panose="020B0703020102020204" pitchFamily="34" charset="0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0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T w="12699">
                      <a:solidFill>
                        <a:srgbClr val="395F3A"/>
                      </a:solidFill>
                      <a:prstDash val="solid"/>
                    </a:lnT>
                    <a:solidFill>
                      <a:srgbClr val="DDDBEC"/>
                    </a:solidFill>
                  </a:tcPr>
                </a:tc>
                <a:tc>
                  <a:txBody>
                    <a:bodyPr/>
                    <a:lstStyle/>
                    <a:p>
                      <a:pPr marL="196850" marR="186055">
                        <a:lnSpc>
                          <a:spcPts val="1800"/>
                        </a:lnSpc>
                        <a:spcBef>
                          <a:spcPts val="825"/>
                        </a:spcBef>
                      </a:pPr>
                      <a:endParaRPr lang="en-US" sz="1800" b="1" spc="35" dirty="0">
                        <a:solidFill>
                          <a:srgbClr val="231F20"/>
                        </a:solidFill>
                        <a:latin typeface="Franklin Gothic Medium" panose="020B0603020102020204" pitchFamily="34" charset="0"/>
                        <a:cs typeface="Calibri"/>
                      </a:endParaRPr>
                    </a:p>
                    <a:p>
                      <a:pPr marL="196850" marR="186055">
                        <a:lnSpc>
                          <a:spcPts val="1800"/>
                        </a:lnSpc>
                        <a:spcBef>
                          <a:spcPts val="825"/>
                        </a:spcBef>
                      </a:pPr>
                      <a:r>
                        <a:rPr lang="en-US" sz="1800" b="1" spc="35" baseline="0" dirty="0">
                          <a:solidFill>
                            <a:srgbClr val="231F20"/>
                          </a:solidFill>
                          <a:latin typeface="Franklin Gothic Medium" panose="020B0603020102020204" pitchFamily="34" charset="0"/>
                          <a:cs typeface="Calibri"/>
                        </a:rPr>
                        <a:t>EDC-3 Smarter Work Zones</a:t>
                      </a:r>
                      <a:endParaRPr sz="1800" dirty="0">
                        <a:latin typeface="Franklin Gothic Medium" panose="020B0603020102020204" pitchFamily="34" charset="0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73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   &amp;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 STIC Annual  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  <a:cs typeface="Calibri"/>
                        </a:rPr>
                        <a:t>Meeting</a:t>
                      </a:r>
                      <a:endParaRPr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6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0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STIC</a:t>
                      </a:r>
                      <a:r>
                        <a:rPr lang="en-US" sz="1000" b="1" spc="30" baseline="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00" b="1" spc="3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PROJECT</a:t>
                      </a:r>
                      <a:r>
                        <a:rPr sz="1000" b="1" spc="-10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TITLE</a:t>
                      </a:r>
                      <a:endParaRPr sz="10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1765" marR="153670">
                        <a:lnSpc>
                          <a:spcPct val="104200"/>
                        </a:lnSpc>
                        <a:spcBef>
                          <a:spcPts val="259"/>
                        </a:spcBef>
                      </a:pPr>
                      <a:r>
                        <a:rPr lang="en-US" sz="800" i="1" spc="-1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 EDC-3</a:t>
                      </a:r>
                      <a:r>
                        <a:rPr lang="en-US" sz="800" i="1" spc="-1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  Smarter Work Zones</a:t>
                      </a:r>
                      <a:endParaRPr sz="800" dirty="0"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STUDY</a:t>
                      </a:r>
                      <a:r>
                        <a:rPr sz="1050" b="1" spc="-1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TIMELINE</a:t>
                      </a:r>
                      <a:endParaRPr sz="105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en-US" sz="850" spc="-1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2013 -2017</a:t>
                      </a:r>
                      <a:endParaRPr sz="850" dirty="0"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 dirty="0">
                        <a:latin typeface="Franklin Gothic Book" panose="020B0503020102020204" pitchFamily="34" charset="0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000" b="1" spc="1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PRINCIPA</a:t>
                      </a:r>
                      <a:r>
                        <a:rPr lang="en-US" sz="1000" b="1" spc="1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L</a:t>
                      </a:r>
                      <a:r>
                        <a:rPr lang="en-US" sz="1000" b="1" spc="15" baseline="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lang="en-US" sz="1000" b="1" spc="1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CHAMPION</a:t>
                      </a:r>
                      <a:endParaRPr sz="10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800" spc="-2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Nancy Avery, TSMO</a:t>
                      </a:r>
                      <a:endParaRPr sz="800" dirty="0"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endParaRPr lang="en-US" sz="1050" b="1" spc="-12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lang="en-US" sz="1050" b="1" spc="-1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VTRANS </a:t>
                      </a:r>
                      <a:r>
                        <a:rPr sz="1050" b="1" spc="-1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CONTACT</a:t>
                      </a:r>
                      <a:r>
                        <a:rPr lang="en-US" sz="1050" b="1" spc="-1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(S)</a:t>
                      </a:r>
                    </a:p>
                    <a:p>
                      <a:pPr marL="1524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2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Nancy Avery</a:t>
                      </a:r>
                    </a:p>
                    <a:p>
                      <a:pPr marL="15240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2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Work Zone</a:t>
                      </a:r>
                      <a:r>
                        <a:rPr lang="en-US" sz="900" spc="-20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Calibri"/>
                        </a:rPr>
                        <a:t> Traffic Management Engineer</a:t>
                      </a:r>
                      <a:endParaRPr lang="en-US" sz="900" spc="-2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Calibri"/>
                      </a:endParaRPr>
                    </a:p>
                    <a:p>
                      <a:pPr marL="152400">
                        <a:lnSpc>
                          <a:spcPct val="100000"/>
                        </a:lnSpc>
                      </a:pPr>
                      <a:endParaRPr lang="en-US" sz="850" spc="-35" dirty="0">
                        <a:solidFill>
                          <a:srgbClr val="231F2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Franklin Gothic Book" panose="020B0503020102020204" pitchFamily="34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smtClean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dirty="0">
                        <a:latin typeface="Times New Roman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dirty="0">
                          <a:latin typeface="Palatino Linotype" panose="02040502050505030304" pitchFamily="18" charset="0"/>
                          <a:cs typeface="Times New Roman"/>
                        </a:rPr>
                        <a:t>This fact sheet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 was prepared for the 2017 VTrans Research Symposium &amp; STIC Annual Meeting held </a:t>
                      </a:r>
                      <a:r>
                        <a:rPr lang="en-US" sz="850" b="1" baseline="0" dirty="0">
                          <a:latin typeface="Palatino Linotype" panose="02040502050505030304" pitchFamily="18" charset="0"/>
                          <a:cs typeface="Times New Roman"/>
                        </a:rPr>
                        <a:t>on September 28, 2017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 at National Life in Montpelier, VT.  8:00 am– 12:00 pm.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Fact sheets can be found for additional projects featured at the 2017 Symposium at 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  <a:hlinkClick r:id="rId2"/>
                        </a:rPr>
                        <a:t>http://vtrans.vermont.gov/planning/research/2017symposium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 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Additional information about the </a:t>
                      </a:r>
                      <a:r>
                        <a:rPr lang="en-US" sz="850" b="1" baseline="0" dirty="0">
                          <a:latin typeface="Palatino Linotype" panose="02040502050505030304" pitchFamily="18" charset="0"/>
                          <a:cs typeface="Times New Roman"/>
                        </a:rPr>
                        <a:t>VTrans Research Program 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can be found at 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  <a:hlinkClick r:id="rId3"/>
                        </a:rPr>
                        <a:t>http://vtrans.vermont.gov/planning/research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 </a:t>
                      </a: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lang="en-US" sz="850" baseline="0" dirty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 lvl="0" indent="0" defTabSz="914400" eaLnBrk="1" fontAlgn="auto" latinLnBrk="0" hangingPunct="1">
                        <a:lnSpc>
                          <a:spcPts val="1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Additional information about the </a:t>
                      </a:r>
                      <a:r>
                        <a:rPr lang="en-US" sz="850" b="1" baseline="0" dirty="0">
                          <a:latin typeface="Palatino Linotype" panose="02040502050505030304" pitchFamily="18" charset="0"/>
                          <a:cs typeface="Times New Roman"/>
                        </a:rPr>
                        <a:t>VTrans STIC Program 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can be found at 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  <a:hlinkClick r:id="rId4"/>
                        </a:rPr>
                        <a:t>http://vtrans.vermont.gov/boards-councils/stic</a:t>
                      </a:r>
                      <a:r>
                        <a:rPr lang="en-US" sz="850" baseline="0" dirty="0">
                          <a:latin typeface="Palatino Linotype" panose="02040502050505030304" pitchFamily="18" charset="0"/>
                          <a:cs typeface="Times New Roman"/>
                        </a:rPr>
                        <a:t>  </a:t>
                      </a:r>
                      <a:endParaRPr lang="en-US" sz="850" dirty="0">
                        <a:latin typeface="Palatino Linotype" panose="02040502050505030304" pitchFamily="18" charset="0"/>
                        <a:cs typeface="Times New Roman"/>
                      </a:endParaRPr>
                    </a:p>
                    <a:p>
                      <a:pPr marL="152400" marR="154940">
                        <a:lnSpc>
                          <a:spcPts val="1000"/>
                        </a:lnSpc>
                        <a:spcBef>
                          <a:spcPts val="290"/>
                        </a:spcBef>
                      </a:pPr>
                      <a:endParaRPr sz="850" dirty="0">
                        <a:latin typeface="Palatino Linotype" panose="02040502050505030304" pitchFamily="18" charset="0"/>
                        <a:cs typeface="Times New Roman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  <a:lnR w="12699">
                      <a:solidFill>
                        <a:srgbClr val="395F3A"/>
                      </a:solidFill>
                      <a:prstDash val="solid"/>
                    </a:lnR>
                    <a:lnB w="12699">
                      <a:solidFill>
                        <a:srgbClr val="395F3A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US"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Introduction</a:t>
                      </a:r>
                      <a:r>
                        <a:rPr lang="en-US" sz="1400" b="1" spc="20" baseline="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to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the</a:t>
                      </a:r>
                      <a:r>
                        <a:rPr lang="en-US" sz="1400" b="1" spc="-229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Pro</a:t>
                      </a:r>
                      <a:r>
                        <a:rPr lang="en-US"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posal. 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137985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To provide effective traffic management during construction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to minimize travel delays and provide speed management  by incorporating Smarter Work Zone tools to more Agency projects. </a:t>
                      </a:r>
                    </a:p>
                    <a:p>
                      <a:pPr marL="70485" marR="137985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Methodology</a:t>
                      </a:r>
                      <a:r>
                        <a:rPr lang="en-US" sz="1400" b="1" spc="20" baseline="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or </a:t>
                      </a:r>
                      <a:r>
                        <a:rPr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 </a:t>
                      </a:r>
                      <a:r>
                        <a:rPr sz="1400" b="1" spc="3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was</a:t>
                      </a:r>
                      <a:r>
                        <a:rPr sz="1400" b="1" spc="-16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done?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The Agency has instituted on a few of our larger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</a:t>
                      </a: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projects with higher 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traffic volumes th</a:t>
                      </a: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e use of Smart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Work Zone</a:t>
                      </a: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Intelligent  Transportations Systems to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evaluate traffic delays and vehicle speeds. </a:t>
                      </a:r>
                    </a:p>
                    <a:p>
                      <a:pPr marL="241935" marR="5715" lvl="0" indent="-171450" algn="just" defTabSz="914400" eaLnBrk="1" fontAlgn="auto" latinLnBrk="0" hangingPunct="1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I-91 Brattleboro (2013-2017) </a:t>
                      </a:r>
                    </a:p>
                    <a:p>
                      <a:pPr marL="241935" marR="5715" lvl="0" indent="-171450" algn="just" defTabSz="914400" eaLnBrk="1" fontAlgn="auto" latinLnBrk="0" hangingPunct="1">
                        <a:lnSpc>
                          <a:spcPts val="12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I-89 Waterbury (2015-2016)</a:t>
                      </a:r>
                    </a:p>
                    <a:p>
                      <a:pPr marL="241935" marR="5715" indent="-171450" algn="just">
                        <a:lnSpc>
                          <a:spcPts val="121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I-91 Hartland (2016)</a:t>
                      </a:r>
                    </a:p>
                    <a:p>
                      <a:pPr marL="241935" marR="5715" indent="-171450" algn="just">
                        <a:lnSpc>
                          <a:spcPts val="121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I-89 South Burlington (2016-2017)</a:t>
                      </a:r>
                    </a:p>
                    <a:p>
                      <a:pPr marL="241935" marR="5715" indent="-171450" algn="just">
                        <a:lnSpc>
                          <a:spcPts val="121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I-91 Rockingham (2017-2018)</a:t>
                      </a: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Also quantifying the “10  Minute Work Zone Delay Rule” was evaluated with active construction project for the 2017 season to verify if Agency projects are able to achieve this specification.</a:t>
                      </a: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endParaRPr lang="en-US" sz="1100" spc="-35" baseline="0" dirty="0">
                        <a:solidFill>
                          <a:srgbClr val="231F20"/>
                        </a:solidFill>
                        <a:latin typeface="Palatino Linotype" panose="02040502050505030304" pitchFamily="18" charset="0"/>
                        <a:cs typeface="Garamond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ea typeface="+mn-ea"/>
                          <a:cs typeface="Calibri"/>
                        </a:rPr>
                        <a:t>Conclusion or </a:t>
                      </a:r>
                      <a:r>
                        <a:rPr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are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the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next</a:t>
                      </a:r>
                      <a:r>
                        <a:rPr sz="1400" b="1" spc="-5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steps?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35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Review the data collected to develop protocols and procedures as to when and where to include IT</a:t>
                      </a:r>
                      <a:r>
                        <a:rPr lang="en-US" sz="1100" spc="-35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systems into Agency projects.</a:t>
                      </a: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sz="1400" b="1" spc="2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What</a:t>
                      </a:r>
                      <a:r>
                        <a:rPr sz="1400" b="1" spc="-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3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are</a:t>
                      </a:r>
                      <a:r>
                        <a:rPr sz="1400" b="1" spc="-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potential</a:t>
                      </a:r>
                      <a:r>
                        <a:rPr sz="1400" b="1" spc="-45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</a:t>
                      </a:r>
                      <a:r>
                        <a:rPr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impacts?</a:t>
                      </a:r>
                      <a:r>
                        <a:rPr lang="en-US" sz="1400" b="1" spc="40" dirty="0">
                          <a:solidFill>
                            <a:srgbClr val="231F20"/>
                          </a:solidFill>
                          <a:latin typeface="Franklin Gothic Book" panose="020B0503020102020204" pitchFamily="34" charset="0"/>
                          <a:cs typeface="Calibri"/>
                        </a:rPr>
                        <a:t>  What is the benefit to VTrans?</a:t>
                      </a:r>
                      <a:endParaRPr sz="1400" dirty="0">
                        <a:latin typeface="Franklin Gothic Book" panose="020B0503020102020204" pitchFamily="34" charset="0"/>
                        <a:cs typeface="Calibri"/>
                      </a:endParaRPr>
                    </a:p>
                    <a:p>
                      <a:pPr marL="70485" marR="5715" algn="just">
                        <a:lnSpc>
                          <a:spcPts val="1210"/>
                        </a:lnSpc>
                        <a:spcBef>
                          <a:spcPts val="960"/>
                        </a:spcBef>
                      </a:pPr>
                      <a:r>
                        <a:rPr lang="en-US" sz="1100" spc="-2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Reviewing</a:t>
                      </a:r>
                      <a:r>
                        <a:rPr lang="en-US" sz="1100" spc="-20" baseline="0" dirty="0">
                          <a:solidFill>
                            <a:srgbClr val="231F20"/>
                          </a:solidFill>
                          <a:latin typeface="Palatino Linotype" panose="02040502050505030304" pitchFamily="18" charset="0"/>
                          <a:cs typeface="Garamond"/>
                        </a:rPr>
                        <a:t> the data from these specific projects will assist with minimizing travel delays and managing speeds resulting in  reducing construction time while providing safer mobility for the public</a:t>
                      </a:r>
                      <a:endParaRPr sz="1100" dirty="0">
                        <a:latin typeface="Palatino Linotype" panose="02040502050505030304" pitchFamily="18" charset="0"/>
                        <a:cs typeface="Garamond"/>
                      </a:endParaRPr>
                    </a:p>
                  </a:txBody>
                  <a:tcPr marL="0" marR="0" marT="0" marB="0">
                    <a:lnL w="12699">
                      <a:solidFill>
                        <a:srgbClr val="395F3A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93" y="515302"/>
            <a:ext cx="1759779" cy="43558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96582" y="1126994"/>
            <a:ext cx="1696490" cy="646331"/>
          </a:xfrm>
          <a:prstGeom prst="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Franklin Gothic Medium" panose="020B0603020102020204" pitchFamily="34" charset="0"/>
              </a:rPr>
              <a:t>2017 Research</a:t>
            </a:r>
          </a:p>
          <a:p>
            <a:pPr algn="ctr"/>
            <a:r>
              <a:rPr lang="en-US" b="1" dirty="0">
                <a:latin typeface="Franklin Gothic Medium" panose="020B0603020102020204" pitchFamily="34" charset="0"/>
              </a:rPr>
              <a:t>Symposium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0921" y="5597633"/>
            <a:ext cx="3017519" cy="21422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ec0dd7-095b-41f2-b8b8-a624496b8c6b">E23TXWV46JPD-235135430-16</_dlc_DocId>
    <_dlc_DocIdUrl xmlns="22ec0dd7-095b-41f2-b8b8-a624496b8c6b">
      <Url>https://outside.vermont.gov/agency/VTRANS/external/docs/_layouts/15/DocIdRedir.aspx?ID=E23TXWV46JPD-235135430-16</Url>
      <Description>E23TXWV46JPD-235135430-16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8CA193348A64BB00EC4DD700C226C" ma:contentTypeVersion="4" ma:contentTypeDescription="Create a new document." ma:contentTypeScope="" ma:versionID="f06708e5199452a9f7394f94d84a6298">
  <xsd:schema xmlns:xsd="http://www.w3.org/2001/XMLSchema" xmlns:xs="http://www.w3.org/2001/XMLSchema" xmlns:p="http://schemas.microsoft.com/office/2006/metadata/properties" xmlns:ns2="2a208fe3-8287-4a8b-b629-d45392ca0f10" xmlns:ns3="22ec0dd7-095b-41f2-b8b8-a624496b8c6b" targetNamespace="http://schemas.microsoft.com/office/2006/metadata/properties" ma:root="true" ma:fieldsID="e6605e219c6038dbb08f224e297c44ee" ns2:_="" ns3:_="">
    <xsd:import namespace="2a208fe3-8287-4a8b-b629-d45392ca0f10"/>
    <xsd:import namespace="22ec0dd7-095b-41f2-b8b8-a624496b8c6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08fe3-8287-4a8b-b629-d45392ca0f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c0dd7-095b-41f2-b8b8-a624496b8c6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195D01-FD86-4101-ACAD-6E48FCCEF742}"/>
</file>

<file path=customXml/itemProps2.xml><?xml version="1.0" encoding="utf-8"?>
<ds:datastoreItem xmlns:ds="http://schemas.openxmlformats.org/officeDocument/2006/customXml" ds:itemID="{11A5EF62-DE16-4D61-8A8D-35C6881593B8}"/>
</file>

<file path=customXml/itemProps3.xml><?xml version="1.0" encoding="utf-8"?>
<ds:datastoreItem xmlns:ds="http://schemas.openxmlformats.org/officeDocument/2006/customXml" ds:itemID="{B41AEBFD-2579-4D24-B573-273900036510}"/>
</file>

<file path=customXml/itemProps4.xml><?xml version="1.0" encoding="utf-8"?>
<ds:datastoreItem xmlns:ds="http://schemas.openxmlformats.org/officeDocument/2006/customXml" ds:itemID="{D4EB8F27-1F21-4436-B9AC-F9F9927A9A2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323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Franklin Gothic Medium</vt:lpstr>
      <vt:lpstr>Garamond</vt:lpstr>
      <vt:lpstr>Palatino Linotype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Dowds</dc:creator>
  <cp:lastModifiedBy>Parkany, Emily</cp:lastModifiedBy>
  <cp:revision>32</cp:revision>
  <cp:lastPrinted>2017-08-30T16:36:29Z</cp:lastPrinted>
  <dcterms:created xsi:type="dcterms:W3CDTF">2016-10-05T18:36:23Z</dcterms:created>
  <dcterms:modified xsi:type="dcterms:W3CDTF">2017-08-30T17:10:56Z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2014-12-03T00:00:00Z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2016-10-05T00:00:00Z</vt:filetime>
  </property>
  <property fmtid="{D5CDD505-2E9C-101B-9397-08002B2CF9AE}" pid="5" name="ContentTypeId">
    <vt:lpwstr>0x0101007618CA193348A64BB00EC4DD700C226C</vt:lpwstr>
  </property>
  <property fmtid="{D5CDD505-2E9C-101B-9397-08002B2CF9AE}" pid="6" name="_dlc_DocIdItemGuid">
    <vt:lpwstr>267fb032-436d-4493-b6ee-e028c0c49e46</vt:lpwstr>
  </property>
</Properties>
</file>