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Layouts/slideLayout5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custom.xml" ContentType="application/vnd.openxmlformats-officedocument.custom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7772400" cy="100584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57630"/>
    <a:srgbClr val="72B4A3"/>
    <a:srgbClr val="E1E7E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774" autoAdjust="0"/>
  </p:normalViewPr>
  <p:slideViewPr>
    <p:cSldViewPr snapToGrid="0" snapToObjects="1">
      <p:cViewPr varScale="1">
        <p:scale>
          <a:sx n="73" d="100"/>
          <a:sy n="73" d="100"/>
        </p:scale>
        <p:origin x="3012" y="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10" Type="http://schemas.openxmlformats.org/officeDocument/2006/relationships/customXml" Target="../customXml/item4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82930" y="3118104"/>
            <a:ext cx="6606540" cy="21122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65860" y="5632704"/>
            <a:ext cx="5440680" cy="2514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8/30/2017</a:t>
            </a:fld>
            <a:endParaRPr lang="en-US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88620" y="402336"/>
            <a:ext cx="6995160" cy="1609344"/>
          </a:xfrm>
          <a:prstGeom prst="rect">
            <a:avLst/>
          </a:prstGeom>
        </p:spPr>
        <p:txBody>
          <a:bodyPr lIns="0" tIns="0" rIns="0" bIns="0"/>
          <a:lstStyle>
            <a:lvl1pPr>
              <a:defRPr/>
            </a:lvl1pPr>
          </a:lstStyle>
          <a:p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8/30/2017</a:t>
            </a:fld>
            <a:endParaRPr lang="en-US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88620" y="402336"/>
            <a:ext cx="6995160" cy="1609344"/>
          </a:xfrm>
          <a:prstGeom prst="rect">
            <a:avLst/>
          </a:prstGeom>
        </p:spPr>
        <p:txBody>
          <a:bodyPr lIns="0" tIns="0" rIns="0" bIns="0"/>
          <a:lstStyle>
            <a:lvl1pPr>
              <a:defRPr/>
            </a:lvl1pPr>
          </a:lstStyle>
          <a:p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88620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002786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8/30/2017</a:t>
            </a:fld>
            <a:endParaRPr lang="en-US" dirty="0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88620" y="402336"/>
            <a:ext cx="6995160" cy="1609344"/>
          </a:xfrm>
          <a:prstGeom prst="rect">
            <a:avLst/>
          </a:prstGeom>
        </p:spPr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8/30/2017</a:t>
            </a:fld>
            <a:endParaRPr lang="en-US" dirty="0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8/30/2017</a:t>
            </a:fld>
            <a:endParaRPr lang="en-US" dirty="0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88620" y="2313432"/>
            <a:ext cx="6995160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642616" y="9354312"/>
            <a:ext cx="2487168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88620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8/30/2017</a:t>
            </a:fld>
            <a:endParaRPr lang="en-US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596128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vtrans.vermont.gov/planning/research" TargetMode="External"/><Relationship Id="rId2" Type="http://schemas.openxmlformats.org/officeDocument/2006/relationships/hyperlink" Target="http://vtrans.vermont.gov/planning/research/2017symposium" TargetMode="Externa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hyperlink" Target="http://http/vtrans.vermont.gov/boards-councils/stic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9" name="object 2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0176691"/>
              </p:ext>
            </p:extLst>
          </p:nvPr>
        </p:nvGraphicFramePr>
        <p:xfrm>
          <a:off x="393538" y="420078"/>
          <a:ext cx="6872287" cy="954111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8725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9997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95300">
                <a:tc rowSpan="2">
                  <a:txBody>
                    <a:bodyPr/>
                    <a:lstStyle/>
                    <a:p>
                      <a:pPr marL="201930" algn="ctr">
                        <a:lnSpc>
                          <a:spcPct val="100000"/>
                        </a:lnSpc>
                        <a:spcBef>
                          <a:spcPts val="844"/>
                        </a:spcBef>
                      </a:pPr>
                      <a:endParaRPr sz="135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vert="vert">
                    <a:lnL w="12699">
                      <a:solidFill>
                        <a:srgbClr val="395F3A"/>
                      </a:solidFill>
                      <a:prstDash val="solid"/>
                    </a:lnL>
                    <a:lnR w="12699">
                      <a:solidFill>
                        <a:srgbClr val="395F3A"/>
                      </a:solidFill>
                      <a:prstDash val="solid"/>
                    </a:lnR>
                    <a:lnT w="12699">
                      <a:solidFill>
                        <a:srgbClr val="395F3A"/>
                      </a:solidFill>
                      <a:prstDash val="solid"/>
                    </a:lnT>
                    <a:solidFill>
                      <a:schemeClr val="tx2">
                        <a:lumMod val="40000"/>
                        <a:lumOff val="60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02895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sz="3000" b="1" spc="114" dirty="0">
                          <a:solidFill>
                            <a:srgbClr val="FFFFFF"/>
                          </a:solidFill>
                          <a:effectLst>
                            <a:outerShdw blurRad="50800" dist="38100" algn="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Franklin Gothic Demi" panose="020B0703020102020204" pitchFamily="34" charset="0"/>
                          <a:cs typeface="Calibri"/>
                        </a:rPr>
                        <a:t>FACT</a:t>
                      </a:r>
                      <a:r>
                        <a:rPr sz="3000" b="1" spc="-165" dirty="0">
                          <a:solidFill>
                            <a:srgbClr val="FFFFFF"/>
                          </a:solidFill>
                          <a:effectLst>
                            <a:outerShdw blurRad="50800" dist="38100" algn="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Franklin Gothic Demi" panose="020B0703020102020204" pitchFamily="34" charset="0"/>
                          <a:cs typeface="Calibri"/>
                        </a:rPr>
                        <a:t> </a:t>
                      </a:r>
                      <a:r>
                        <a:rPr sz="3000" b="1" spc="165" dirty="0">
                          <a:solidFill>
                            <a:srgbClr val="FFFFFF"/>
                          </a:solidFill>
                          <a:effectLst>
                            <a:outerShdw blurRad="50800" dist="38100" algn="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Franklin Gothic Demi" panose="020B0703020102020204" pitchFamily="34" charset="0"/>
                          <a:cs typeface="Calibri"/>
                        </a:rPr>
                        <a:t>SHEET</a:t>
                      </a:r>
                      <a:endParaRPr sz="3000" dirty="0">
                        <a:effectLst>
                          <a:outerShdw blurRad="50800" dist="38100" algn="l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Franklin Gothic Demi" panose="020B0703020102020204" pitchFamily="34" charset="0"/>
                        <a:cs typeface="Calibri"/>
                      </a:endParaRPr>
                    </a:p>
                  </a:txBody>
                  <a:tcPr marL="0" marR="0" marT="0" marB="0">
                    <a:lnL w="12699">
                      <a:solidFill>
                        <a:srgbClr val="395F3A"/>
                      </a:solidFill>
                      <a:prstDash val="solid"/>
                    </a:lnL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61059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vert">
                    <a:lnL w="12699">
                      <a:solidFill>
                        <a:srgbClr val="395F3A"/>
                      </a:solidFill>
                      <a:prstDash val="solid"/>
                    </a:lnL>
                    <a:lnR w="12699">
                      <a:solidFill>
                        <a:srgbClr val="395F3A"/>
                      </a:solidFill>
                      <a:prstDash val="solid"/>
                    </a:lnR>
                    <a:lnT w="12699">
                      <a:solidFill>
                        <a:srgbClr val="395F3A"/>
                      </a:solidFill>
                      <a:prstDash val="solid"/>
                    </a:lnT>
                    <a:solidFill>
                      <a:srgbClr val="DDDBEC"/>
                    </a:solidFill>
                  </a:tcPr>
                </a:tc>
                <a:tc>
                  <a:txBody>
                    <a:bodyPr/>
                    <a:lstStyle/>
                    <a:p>
                      <a:pPr marL="196850" marR="186055">
                        <a:lnSpc>
                          <a:spcPts val="1800"/>
                        </a:lnSpc>
                        <a:spcBef>
                          <a:spcPts val="825"/>
                        </a:spcBef>
                      </a:pPr>
                      <a:endParaRPr lang="en-US" sz="1800" b="1" spc="35" dirty="0">
                        <a:solidFill>
                          <a:srgbClr val="231F20"/>
                        </a:solidFill>
                        <a:latin typeface="Franklin Gothic Medium" panose="020B0603020102020204" pitchFamily="34" charset="0"/>
                        <a:cs typeface="Calibri"/>
                      </a:endParaRPr>
                    </a:p>
                    <a:p>
                      <a:pPr marL="196850" marR="186055">
                        <a:lnSpc>
                          <a:spcPts val="1800"/>
                        </a:lnSpc>
                        <a:spcBef>
                          <a:spcPts val="825"/>
                        </a:spcBef>
                      </a:pPr>
                      <a:r>
                        <a:rPr lang="en-US" sz="1800" b="1" spc="35" baseline="0" dirty="0">
                          <a:solidFill>
                            <a:srgbClr val="231F20"/>
                          </a:solidFill>
                          <a:latin typeface="Franklin Gothic Medium" panose="020B0603020102020204" pitchFamily="34" charset="0"/>
                          <a:cs typeface="Calibri"/>
                        </a:rPr>
                        <a:t>EDC-3 Smarter Work Zones</a:t>
                      </a:r>
                      <a:endParaRPr sz="1800" dirty="0">
                        <a:latin typeface="Franklin Gothic Medium" panose="020B0603020102020204" pitchFamily="34" charset="0"/>
                        <a:cs typeface="Calibri"/>
                      </a:endParaRPr>
                    </a:p>
                  </a:txBody>
                  <a:tcPr marL="0" marR="0" marT="0" marB="0">
                    <a:lnL w="12699">
                      <a:solidFill>
                        <a:srgbClr val="395F3A"/>
                      </a:solidFill>
                      <a:prstDash val="soli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5173">
                <a:tc>
                  <a:txBody>
                    <a:bodyPr/>
                    <a:lstStyle/>
                    <a:p>
                      <a:pPr algn="ctr"/>
                      <a:r>
                        <a:rPr lang="en-US" sz="1800" b="1" baseline="0" dirty="0">
                          <a:solidFill>
                            <a:schemeClr val="bg1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Calibri"/>
                          <a:cs typeface="Calibri"/>
                        </a:rPr>
                        <a:t>   &amp; </a:t>
                      </a:r>
                      <a:r>
                        <a:rPr lang="en-US" sz="1800" b="1" dirty="0">
                          <a:solidFill>
                            <a:schemeClr val="bg1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Calibri"/>
                          <a:cs typeface="Calibri"/>
                        </a:rPr>
                        <a:t> STIC Annual  </a:t>
                      </a:r>
                      <a:br>
                        <a:rPr lang="en-US" sz="1800" b="1" dirty="0">
                          <a:solidFill>
                            <a:schemeClr val="bg1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Calibri"/>
                          <a:cs typeface="Calibri"/>
                        </a:rPr>
                      </a:br>
                      <a:r>
                        <a:rPr lang="en-US" sz="1800" b="1" dirty="0">
                          <a:solidFill>
                            <a:schemeClr val="bg1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Calibri"/>
                          <a:cs typeface="Calibri"/>
                        </a:rPr>
                        <a:t>Meeting</a:t>
                      </a:r>
                      <a:endParaRPr sz="1800" b="1" dirty="0">
                        <a:solidFill>
                          <a:schemeClr val="bg1"/>
                        </a:solidFill>
                        <a:effectLst>
                          <a:outerShdw blurRad="50800" dist="38100" dir="2700000" algn="tl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699">
                      <a:solidFill>
                        <a:srgbClr val="395F3A"/>
                      </a:solidFill>
                      <a:prstDash val="solid"/>
                    </a:lnL>
                    <a:lnR w="12699">
                      <a:solidFill>
                        <a:srgbClr val="395F3A"/>
                      </a:solidFill>
                      <a:prstDash val="solid"/>
                    </a:ln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sz="18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699">
                      <a:solidFill>
                        <a:srgbClr val="395F3A"/>
                      </a:solidFill>
                      <a:prstDash val="solid"/>
                    </a:lnL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63611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850" dirty="0">
                        <a:latin typeface="Times New Roman"/>
                        <a:cs typeface="Times New Roman"/>
                      </a:endParaRPr>
                    </a:p>
                    <a:p>
                      <a:pPr marL="15240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lang="en-US" sz="1000" b="1" spc="30" dirty="0">
                          <a:solidFill>
                            <a:srgbClr val="231F20"/>
                          </a:solidFill>
                          <a:latin typeface="Franklin Gothic Book" panose="020B0503020102020204" pitchFamily="34" charset="0"/>
                          <a:cs typeface="Calibri"/>
                        </a:rPr>
                        <a:t>STIC</a:t>
                      </a:r>
                      <a:r>
                        <a:rPr lang="en-US" sz="1000" b="1" spc="30" baseline="0" dirty="0">
                          <a:solidFill>
                            <a:srgbClr val="231F20"/>
                          </a:solidFill>
                          <a:latin typeface="Franklin Gothic Book" panose="020B0503020102020204" pitchFamily="34" charset="0"/>
                          <a:cs typeface="Calibri"/>
                        </a:rPr>
                        <a:t> </a:t>
                      </a:r>
                      <a:r>
                        <a:rPr sz="1000" b="1" spc="35" dirty="0">
                          <a:solidFill>
                            <a:srgbClr val="231F20"/>
                          </a:solidFill>
                          <a:latin typeface="Franklin Gothic Book" panose="020B0503020102020204" pitchFamily="34" charset="0"/>
                          <a:cs typeface="Calibri"/>
                        </a:rPr>
                        <a:t>PROJECT</a:t>
                      </a:r>
                      <a:r>
                        <a:rPr sz="1000" b="1" spc="-100" dirty="0">
                          <a:solidFill>
                            <a:srgbClr val="231F20"/>
                          </a:solidFill>
                          <a:latin typeface="Franklin Gothic Book" panose="020B0503020102020204" pitchFamily="34" charset="0"/>
                          <a:cs typeface="Calibri"/>
                        </a:rPr>
                        <a:t> </a:t>
                      </a:r>
                      <a:r>
                        <a:rPr sz="1000" b="1" spc="30" dirty="0">
                          <a:solidFill>
                            <a:srgbClr val="231F20"/>
                          </a:solidFill>
                          <a:latin typeface="Franklin Gothic Book" panose="020B0503020102020204" pitchFamily="34" charset="0"/>
                          <a:cs typeface="Calibri"/>
                        </a:rPr>
                        <a:t>TITLE</a:t>
                      </a:r>
                      <a:endParaRPr sz="1000" dirty="0">
                        <a:latin typeface="Franklin Gothic Book" panose="020B0503020102020204" pitchFamily="34" charset="0"/>
                        <a:cs typeface="Calibri"/>
                      </a:endParaRPr>
                    </a:p>
                    <a:p>
                      <a:pPr marL="151765" marR="153670">
                        <a:lnSpc>
                          <a:spcPct val="104200"/>
                        </a:lnSpc>
                        <a:spcBef>
                          <a:spcPts val="259"/>
                        </a:spcBef>
                      </a:pPr>
                      <a:r>
                        <a:rPr lang="en-US" sz="800" i="1" spc="-15" dirty="0">
                          <a:solidFill>
                            <a:srgbClr val="231F20"/>
                          </a:solidFill>
                          <a:latin typeface="Palatino Linotype" panose="02040502050505030304" pitchFamily="18" charset="0"/>
                          <a:cs typeface="Calibri"/>
                        </a:rPr>
                        <a:t> EDC-3</a:t>
                      </a:r>
                      <a:r>
                        <a:rPr lang="en-US" sz="800" i="1" spc="-15" baseline="0" dirty="0">
                          <a:solidFill>
                            <a:srgbClr val="231F20"/>
                          </a:solidFill>
                          <a:latin typeface="Palatino Linotype" panose="02040502050505030304" pitchFamily="18" charset="0"/>
                          <a:cs typeface="Calibri"/>
                        </a:rPr>
                        <a:t>  Smarter Work Zones</a:t>
                      </a:r>
                      <a:endParaRPr sz="800" dirty="0">
                        <a:latin typeface="Palatino Linotype" panose="02040502050505030304" pitchFamily="18" charset="0"/>
                        <a:cs typeface="Calibri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850" dirty="0">
                        <a:latin typeface="Times New Roman"/>
                        <a:cs typeface="Times New Roman"/>
                      </a:endParaRPr>
                    </a:p>
                    <a:p>
                      <a:pPr marL="152400">
                        <a:lnSpc>
                          <a:spcPct val="100000"/>
                        </a:lnSpc>
                      </a:pPr>
                      <a:r>
                        <a:rPr sz="1050" b="1" dirty="0">
                          <a:solidFill>
                            <a:srgbClr val="231F20"/>
                          </a:solidFill>
                          <a:latin typeface="Franklin Gothic Book" panose="020B0503020102020204" pitchFamily="34" charset="0"/>
                          <a:cs typeface="Calibri"/>
                        </a:rPr>
                        <a:t>STUDY</a:t>
                      </a:r>
                      <a:r>
                        <a:rPr sz="1050" b="1" spc="-150" dirty="0">
                          <a:solidFill>
                            <a:srgbClr val="231F20"/>
                          </a:solidFill>
                          <a:latin typeface="Franklin Gothic Book" panose="020B0503020102020204" pitchFamily="34" charset="0"/>
                          <a:cs typeface="Calibri"/>
                        </a:rPr>
                        <a:t> </a:t>
                      </a:r>
                      <a:r>
                        <a:rPr sz="1050" b="1" spc="-10" dirty="0">
                          <a:solidFill>
                            <a:srgbClr val="231F20"/>
                          </a:solidFill>
                          <a:latin typeface="Franklin Gothic Book" panose="020B0503020102020204" pitchFamily="34" charset="0"/>
                          <a:cs typeface="Calibri"/>
                        </a:rPr>
                        <a:t>TIMELINE</a:t>
                      </a:r>
                      <a:endParaRPr sz="1050" dirty="0">
                        <a:latin typeface="Franklin Gothic Book" panose="020B0503020102020204" pitchFamily="34" charset="0"/>
                        <a:cs typeface="Calibri"/>
                      </a:endParaRPr>
                    </a:p>
                    <a:p>
                      <a:pPr marL="152400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lang="en-US" sz="850" spc="-10" dirty="0">
                          <a:solidFill>
                            <a:srgbClr val="231F20"/>
                          </a:solidFill>
                          <a:latin typeface="Palatino Linotype" panose="02040502050505030304" pitchFamily="18" charset="0"/>
                          <a:cs typeface="Calibri"/>
                        </a:rPr>
                        <a:t>2013 -2017</a:t>
                      </a:r>
                      <a:endParaRPr sz="850" dirty="0">
                        <a:latin typeface="Palatino Linotype" panose="02040502050505030304" pitchFamily="18" charset="0"/>
                        <a:cs typeface="Calibri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850" dirty="0">
                        <a:latin typeface="Franklin Gothic Book" panose="020B0503020102020204" pitchFamily="34" charset="0"/>
                        <a:cs typeface="Times New Roman"/>
                      </a:endParaRPr>
                    </a:p>
                    <a:p>
                      <a:pPr marL="152400">
                        <a:lnSpc>
                          <a:spcPct val="100000"/>
                        </a:lnSpc>
                      </a:pPr>
                      <a:r>
                        <a:rPr sz="1000" b="1" spc="15" dirty="0">
                          <a:solidFill>
                            <a:srgbClr val="231F20"/>
                          </a:solidFill>
                          <a:latin typeface="Franklin Gothic Book" panose="020B0503020102020204" pitchFamily="34" charset="0"/>
                          <a:cs typeface="Calibri"/>
                        </a:rPr>
                        <a:t>PRINCIPA</a:t>
                      </a:r>
                      <a:r>
                        <a:rPr lang="en-US" sz="1000" b="1" spc="15" dirty="0">
                          <a:solidFill>
                            <a:srgbClr val="231F20"/>
                          </a:solidFill>
                          <a:latin typeface="Franklin Gothic Book" panose="020B0503020102020204" pitchFamily="34" charset="0"/>
                          <a:cs typeface="Calibri"/>
                        </a:rPr>
                        <a:t>L</a:t>
                      </a:r>
                      <a:r>
                        <a:rPr lang="en-US" sz="1000" b="1" spc="15" baseline="0" dirty="0">
                          <a:solidFill>
                            <a:srgbClr val="231F20"/>
                          </a:solidFill>
                          <a:latin typeface="Franklin Gothic Book" panose="020B0503020102020204" pitchFamily="34" charset="0"/>
                          <a:cs typeface="Calibri"/>
                        </a:rPr>
                        <a:t> </a:t>
                      </a:r>
                      <a:r>
                        <a:rPr lang="en-US" sz="1000" b="1" spc="15" dirty="0">
                          <a:solidFill>
                            <a:srgbClr val="231F20"/>
                          </a:solidFill>
                          <a:latin typeface="Franklin Gothic Book" panose="020B0503020102020204" pitchFamily="34" charset="0"/>
                          <a:cs typeface="Calibri"/>
                        </a:rPr>
                        <a:t>CHAMPION</a:t>
                      </a:r>
                      <a:endParaRPr sz="1000" dirty="0">
                        <a:latin typeface="Franklin Gothic Book" panose="020B0503020102020204" pitchFamily="34" charset="0"/>
                        <a:cs typeface="Calibri"/>
                      </a:endParaRPr>
                    </a:p>
                    <a:p>
                      <a:pPr marL="152400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lang="en-US" sz="800" spc="-20" dirty="0">
                          <a:solidFill>
                            <a:srgbClr val="231F20"/>
                          </a:solidFill>
                          <a:latin typeface="Palatino Linotype" panose="02040502050505030304" pitchFamily="18" charset="0"/>
                          <a:cs typeface="Calibri"/>
                        </a:rPr>
                        <a:t>Nancy Avery, TSMO</a:t>
                      </a:r>
                      <a:endParaRPr sz="800" dirty="0">
                        <a:latin typeface="Palatino Linotype" panose="02040502050505030304" pitchFamily="18" charset="0"/>
                        <a:cs typeface="Calibri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850" dirty="0">
                        <a:latin typeface="Times New Roman"/>
                        <a:cs typeface="Times New Roman"/>
                      </a:endParaRPr>
                    </a:p>
                    <a:p>
                      <a:pPr marL="152400">
                        <a:lnSpc>
                          <a:spcPct val="100000"/>
                        </a:lnSpc>
                      </a:pPr>
                      <a:endParaRPr lang="en-US" sz="1050" b="1" spc="-120" dirty="0">
                        <a:solidFill>
                          <a:srgbClr val="231F20"/>
                        </a:solidFill>
                        <a:latin typeface="Calibri"/>
                        <a:cs typeface="Calibri"/>
                      </a:endParaRPr>
                    </a:p>
                    <a:p>
                      <a:pPr marL="152400">
                        <a:lnSpc>
                          <a:spcPct val="100000"/>
                        </a:lnSpc>
                      </a:pPr>
                      <a:r>
                        <a:rPr lang="en-US" sz="1050" b="1" spc="-120" dirty="0">
                          <a:solidFill>
                            <a:srgbClr val="231F20"/>
                          </a:solidFill>
                          <a:latin typeface="Franklin Gothic Book" panose="020B0503020102020204" pitchFamily="34" charset="0"/>
                          <a:cs typeface="Calibri"/>
                        </a:rPr>
                        <a:t>VTRANS </a:t>
                      </a:r>
                      <a:r>
                        <a:rPr sz="1050" b="1" spc="-120" dirty="0">
                          <a:solidFill>
                            <a:srgbClr val="231F20"/>
                          </a:solidFill>
                          <a:latin typeface="Franklin Gothic Book" panose="020B0503020102020204" pitchFamily="34" charset="0"/>
                          <a:cs typeface="Calibri"/>
                        </a:rPr>
                        <a:t> </a:t>
                      </a:r>
                      <a:r>
                        <a:rPr sz="1050" b="1" spc="-10" dirty="0">
                          <a:solidFill>
                            <a:srgbClr val="231F20"/>
                          </a:solidFill>
                          <a:latin typeface="Franklin Gothic Book" panose="020B0503020102020204" pitchFamily="34" charset="0"/>
                          <a:cs typeface="Calibri"/>
                        </a:rPr>
                        <a:t>CONTACT</a:t>
                      </a:r>
                      <a:r>
                        <a:rPr lang="en-US" sz="1050" b="1" spc="-10" dirty="0">
                          <a:solidFill>
                            <a:srgbClr val="231F20"/>
                          </a:solidFill>
                          <a:latin typeface="Franklin Gothic Book" panose="020B0503020102020204" pitchFamily="34" charset="0"/>
                          <a:cs typeface="Calibri"/>
                        </a:rPr>
                        <a:t>(S)</a:t>
                      </a:r>
                    </a:p>
                    <a:p>
                      <a:pPr marL="15240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spc="-20" dirty="0">
                          <a:solidFill>
                            <a:srgbClr val="231F20"/>
                          </a:solidFill>
                          <a:latin typeface="Palatino Linotype" panose="02040502050505030304" pitchFamily="18" charset="0"/>
                          <a:cs typeface="Calibri"/>
                        </a:rPr>
                        <a:t>Nancy Avery</a:t>
                      </a:r>
                    </a:p>
                    <a:p>
                      <a:pPr marL="15240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spc="-20" dirty="0">
                          <a:solidFill>
                            <a:srgbClr val="231F20"/>
                          </a:solidFill>
                          <a:latin typeface="Palatino Linotype" panose="02040502050505030304" pitchFamily="18" charset="0"/>
                          <a:cs typeface="Calibri"/>
                        </a:rPr>
                        <a:t>Work Zone</a:t>
                      </a:r>
                      <a:r>
                        <a:rPr lang="en-US" sz="900" spc="-20" baseline="0" dirty="0">
                          <a:solidFill>
                            <a:srgbClr val="231F20"/>
                          </a:solidFill>
                          <a:latin typeface="Palatino Linotype" panose="02040502050505030304" pitchFamily="18" charset="0"/>
                          <a:cs typeface="Calibri"/>
                        </a:rPr>
                        <a:t> Traffic Management Engineer</a:t>
                      </a:r>
                      <a:endParaRPr lang="en-US" sz="900" spc="-20" dirty="0">
                        <a:solidFill>
                          <a:srgbClr val="231F20"/>
                        </a:solidFill>
                        <a:latin typeface="Palatino Linotype" panose="02040502050505030304" pitchFamily="18" charset="0"/>
                        <a:cs typeface="Calibri"/>
                      </a:endParaRPr>
                    </a:p>
                    <a:p>
                      <a:pPr marL="152400">
                        <a:lnSpc>
                          <a:spcPct val="100000"/>
                        </a:lnSpc>
                      </a:pPr>
                      <a:endParaRPr lang="en-US" sz="850" spc="-35" dirty="0">
                        <a:solidFill>
                          <a:srgbClr val="231F20"/>
                        </a:solidFill>
                        <a:latin typeface="Calibri"/>
                        <a:ea typeface="+mn-ea"/>
                        <a:cs typeface="Calibri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1000" dirty="0">
                        <a:latin typeface="Franklin Gothic Book" panose="020B0503020102020204" pitchFamily="34" charset="0"/>
                        <a:cs typeface="Times New Roman"/>
                      </a:endParaRPr>
                    </a:p>
                    <a:p>
                      <a:pPr marL="152400" marR="154940">
                        <a:lnSpc>
                          <a:spcPts val="1000"/>
                        </a:lnSpc>
                        <a:spcBef>
                          <a:spcPts val="290"/>
                        </a:spcBef>
                      </a:pPr>
                      <a:endParaRPr lang="en-US" sz="850" smtClean="0">
                        <a:latin typeface="Times New Roman"/>
                        <a:cs typeface="Times New Roman"/>
                      </a:endParaRPr>
                    </a:p>
                    <a:p>
                      <a:pPr marL="152400" marR="154940">
                        <a:lnSpc>
                          <a:spcPts val="1000"/>
                        </a:lnSpc>
                        <a:spcBef>
                          <a:spcPts val="290"/>
                        </a:spcBef>
                      </a:pPr>
                      <a:endParaRPr lang="en-US" sz="850" dirty="0">
                        <a:latin typeface="Times New Roman"/>
                        <a:cs typeface="Times New Roman"/>
                      </a:endParaRPr>
                    </a:p>
                    <a:p>
                      <a:pPr marL="152400" marR="154940">
                        <a:lnSpc>
                          <a:spcPts val="1000"/>
                        </a:lnSpc>
                        <a:spcBef>
                          <a:spcPts val="290"/>
                        </a:spcBef>
                      </a:pPr>
                      <a:endParaRPr lang="en-US" sz="850" dirty="0">
                        <a:latin typeface="Times New Roman"/>
                        <a:cs typeface="Times New Roman"/>
                      </a:endParaRPr>
                    </a:p>
                    <a:p>
                      <a:pPr marL="152400" marR="154940">
                        <a:lnSpc>
                          <a:spcPts val="1000"/>
                        </a:lnSpc>
                        <a:spcBef>
                          <a:spcPts val="290"/>
                        </a:spcBef>
                      </a:pPr>
                      <a:endParaRPr lang="en-US" sz="850" dirty="0">
                        <a:latin typeface="Times New Roman"/>
                        <a:cs typeface="Times New Roman"/>
                      </a:endParaRPr>
                    </a:p>
                    <a:p>
                      <a:pPr marL="152400" marR="154940">
                        <a:lnSpc>
                          <a:spcPts val="1000"/>
                        </a:lnSpc>
                        <a:spcBef>
                          <a:spcPts val="290"/>
                        </a:spcBef>
                      </a:pPr>
                      <a:endParaRPr lang="en-US" sz="850" dirty="0">
                        <a:latin typeface="Times New Roman"/>
                        <a:cs typeface="Times New Roman"/>
                      </a:endParaRPr>
                    </a:p>
                    <a:p>
                      <a:pPr marL="152400" marR="154940">
                        <a:lnSpc>
                          <a:spcPts val="1000"/>
                        </a:lnSpc>
                        <a:spcBef>
                          <a:spcPts val="290"/>
                        </a:spcBef>
                      </a:pPr>
                      <a:r>
                        <a:rPr lang="en-US" sz="850" dirty="0">
                          <a:latin typeface="Palatino Linotype" panose="02040502050505030304" pitchFamily="18" charset="0"/>
                          <a:cs typeface="Times New Roman"/>
                        </a:rPr>
                        <a:t>This fact sheet</a:t>
                      </a:r>
                      <a:r>
                        <a:rPr lang="en-US" sz="850" baseline="0" dirty="0">
                          <a:latin typeface="Palatino Linotype" panose="02040502050505030304" pitchFamily="18" charset="0"/>
                          <a:cs typeface="Times New Roman"/>
                        </a:rPr>
                        <a:t> was prepared for the 2017 VTrans Research Symposium &amp; STIC Annual Meeting held </a:t>
                      </a:r>
                      <a:r>
                        <a:rPr lang="en-US" sz="850" b="1" baseline="0" dirty="0">
                          <a:latin typeface="Palatino Linotype" panose="02040502050505030304" pitchFamily="18" charset="0"/>
                          <a:cs typeface="Times New Roman"/>
                        </a:rPr>
                        <a:t>on September 28, 2017</a:t>
                      </a:r>
                      <a:r>
                        <a:rPr lang="en-US" sz="850" baseline="0" dirty="0">
                          <a:latin typeface="Palatino Linotype" panose="02040502050505030304" pitchFamily="18" charset="0"/>
                          <a:cs typeface="Times New Roman"/>
                        </a:rPr>
                        <a:t> at National Life in Montpelier, VT.  8:00 am– 12:00 pm.</a:t>
                      </a:r>
                    </a:p>
                    <a:p>
                      <a:pPr marL="152400" marR="154940">
                        <a:lnSpc>
                          <a:spcPts val="1000"/>
                        </a:lnSpc>
                        <a:spcBef>
                          <a:spcPts val="290"/>
                        </a:spcBef>
                      </a:pPr>
                      <a:endParaRPr lang="en-US" sz="850" baseline="0" dirty="0">
                        <a:latin typeface="Palatino Linotype" panose="02040502050505030304" pitchFamily="18" charset="0"/>
                        <a:cs typeface="Times New Roman"/>
                      </a:endParaRPr>
                    </a:p>
                    <a:p>
                      <a:pPr marL="152400" marR="154940">
                        <a:lnSpc>
                          <a:spcPts val="1000"/>
                        </a:lnSpc>
                        <a:spcBef>
                          <a:spcPts val="290"/>
                        </a:spcBef>
                      </a:pPr>
                      <a:r>
                        <a:rPr lang="en-US" sz="850" baseline="0" dirty="0">
                          <a:latin typeface="Palatino Linotype" panose="02040502050505030304" pitchFamily="18" charset="0"/>
                          <a:cs typeface="Times New Roman"/>
                        </a:rPr>
                        <a:t>Fact sheets can be found for additional projects featured at the 2017 Symposium at </a:t>
                      </a:r>
                      <a:r>
                        <a:rPr lang="en-US" sz="850" baseline="0" dirty="0">
                          <a:latin typeface="Palatino Linotype" panose="02040502050505030304" pitchFamily="18" charset="0"/>
                          <a:cs typeface="Times New Roman"/>
                          <a:hlinkClick r:id="rId2"/>
                        </a:rPr>
                        <a:t>http://vtrans.vermont.gov/planning/research/2017symposium</a:t>
                      </a:r>
                      <a:r>
                        <a:rPr lang="en-US" sz="850" baseline="0" dirty="0">
                          <a:latin typeface="Palatino Linotype" panose="02040502050505030304" pitchFamily="18" charset="0"/>
                          <a:cs typeface="Times New Roman"/>
                        </a:rPr>
                        <a:t> </a:t>
                      </a:r>
                    </a:p>
                    <a:p>
                      <a:pPr marL="152400" marR="154940">
                        <a:lnSpc>
                          <a:spcPts val="1000"/>
                        </a:lnSpc>
                        <a:spcBef>
                          <a:spcPts val="290"/>
                        </a:spcBef>
                      </a:pPr>
                      <a:endParaRPr lang="en-US" sz="850" baseline="0" dirty="0">
                        <a:latin typeface="Palatino Linotype" panose="02040502050505030304" pitchFamily="18" charset="0"/>
                        <a:cs typeface="Times New Roman"/>
                      </a:endParaRPr>
                    </a:p>
                    <a:p>
                      <a:pPr marL="152400" marR="154940">
                        <a:lnSpc>
                          <a:spcPts val="1000"/>
                        </a:lnSpc>
                        <a:spcBef>
                          <a:spcPts val="290"/>
                        </a:spcBef>
                      </a:pPr>
                      <a:r>
                        <a:rPr lang="en-US" sz="850" baseline="0" dirty="0">
                          <a:latin typeface="Palatino Linotype" panose="02040502050505030304" pitchFamily="18" charset="0"/>
                          <a:cs typeface="Times New Roman"/>
                        </a:rPr>
                        <a:t>Additional information about the </a:t>
                      </a:r>
                      <a:r>
                        <a:rPr lang="en-US" sz="850" b="1" baseline="0" dirty="0">
                          <a:latin typeface="Palatino Linotype" panose="02040502050505030304" pitchFamily="18" charset="0"/>
                          <a:cs typeface="Times New Roman"/>
                        </a:rPr>
                        <a:t>VTrans Research Program </a:t>
                      </a:r>
                      <a:r>
                        <a:rPr lang="en-US" sz="850" baseline="0" dirty="0">
                          <a:latin typeface="Palatino Linotype" panose="02040502050505030304" pitchFamily="18" charset="0"/>
                          <a:cs typeface="Times New Roman"/>
                        </a:rPr>
                        <a:t>can be found at </a:t>
                      </a:r>
                      <a:r>
                        <a:rPr lang="en-US" sz="850" baseline="0" dirty="0">
                          <a:latin typeface="Palatino Linotype" panose="02040502050505030304" pitchFamily="18" charset="0"/>
                          <a:cs typeface="Times New Roman"/>
                          <a:hlinkClick r:id="rId3"/>
                        </a:rPr>
                        <a:t>http://vtrans.vermont.gov/planning/research</a:t>
                      </a:r>
                      <a:r>
                        <a:rPr lang="en-US" sz="850" baseline="0" dirty="0">
                          <a:latin typeface="Palatino Linotype" panose="02040502050505030304" pitchFamily="18" charset="0"/>
                          <a:cs typeface="Times New Roman"/>
                        </a:rPr>
                        <a:t> </a:t>
                      </a:r>
                    </a:p>
                    <a:p>
                      <a:pPr marL="152400" marR="154940">
                        <a:lnSpc>
                          <a:spcPts val="1000"/>
                        </a:lnSpc>
                        <a:spcBef>
                          <a:spcPts val="290"/>
                        </a:spcBef>
                      </a:pPr>
                      <a:endParaRPr lang="en-US" sz="850" baseline="0" dirty="0">
                        <a:latin typeface="Palatino Linotype" panose="02040502050505030304" pitchFamily="18" charset="0"/>
                        <a:cs typeface="Times New Roman"/>
                      </a:endParaRPr>
                    </a:p>
                    <a:p>
                      <a:pPr marL="152400" marR="154940" lvl="0" indent="0" defTabSz="914400" eaLnBrk="1" fontAlgn="auto" latinLnBrk="0" hangingPunct="1">
                        <a:lnSpc>
                          <a:spcPts val="1000"/>
                        </a:lnSpc>
                        <a:spcBef>
                          <a:spcPts val="29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50" baseline="0" dirty="0">
                          <a:latin typeface="Palatino Linotype" panose="02040502050505030304" pitchFamily="18" charset="0"/>
                          <a:cs typeface="Times New Roman"/>
                        </a:rPr>
                        <a:t>Additional information about the </a:t>
                      </a:r>
                      <a:r>
                        <a:rPr lang="en-US" sz="850" b="1" baseline="0" dirty="0">
                          <a:latin typeface="Palatino Linotype" panose="02040502050505030304" pitchFamily="18" charset="0"/>
                          <a:cs typeface="Times New Roman"/>
                        </a:rPr>
                        <a:t>VTrans STIC Program </a:t>
                      </a:r>
                      <a:r>
                        <a:rPr lang="en-US" sz="850" baseline="0" dirty="0">
                          <a:latin typeface="Palatino Linotype" panose="02040502050505030304" pitchFamily="18" charset="0"/>
                          <a:cs typeface="Times New Roman"/>
                        </a:rPr>
                        <a:t>can be found at </a:t>
                      </a:r>
                      <a:r>
                        <a:rPr lang="en-US" sz="850" baseline="0" dirty="0">
                          <a:latin typeface="Palatino Linotype" panose="02040502050505030304" pitchFamily="18" charset="0"/>
                          <a:cs typeface="Times New Roman"/>
                          <a:hlinkClick r:id="rId4"/>
                        </a:rPr>
                        <a:t>http://vtrans.vermont.gov/boards-councils/stic</a:t>
                      </a:r>
                      <a:r>
                        <a:rPr lang="en-US" sz="850" baseline="0" dirty="0">
                          <a:latin typeface="Palatino Linotype" panose="02040502050505030304" pitchFamily="18" charset="0"/>
                          <a:cs typeface="Times New Roman"/>
                        </a:rPr>
                        <a:t>  </a:t>
                      </a:r>
                      <a:endParaRPr lang="en-US" sz="850" dirty="0">
                        <a:latin typeface="Palatino Linotype" panose="02040502050505030304" pitchFamily="18" charset="0"/>
                        <a:cs typeface="Times New Roman"/>
                      </a:endParaRPr>
                    </a:p>
                    <a:p>
                      <a:pPr marL="152400" marR="154940">
                        <a:lnSpc>
                          <a:spcPts val="1000"/>
                        </a:lnSpc>
                        <a:spcBef>
                          <a:spcPts val="290"/>
                        </a:spcBef>
                      </a:pPr>
                      <a:endParaRPr sz="850" dirty="0">
                        <a:latin typeface="Palatino Linotype" panose="02040502050505030304" pitchFamily="18" charset="0"/>
                        <a:cs typeface="Times New Roman"/>
                      </a:endParaRPr>
                    </a:p>
                  </a:txBody>
                  <a:tcPr marL="0" marR="0" marT="0" marB="0">
                    <a:lnL w="12699">
                      <a:solidFill>
                        <a:srgbClr val="395F3A"/>
                      </a:solidFill>
                      <a:prstDash val="solid"/>
                    </a:lnL>
                    <a:lnR w="12699">
                      <a:solidFill>
                        <a:srgbClr val="395F3A"/>
                      </a:solidFill>
                      <a:prstDash val="solid"/>
                    </a:lnR>
                    <a:lnB w="12699">
                      <a:solidFill>
                        <a:srgbClr val="395F3A"/>
                      </a:solidFill>
                      <a:prstDash val="solid"/>
                    </a:lnB>
                    <a:solidFill>
                      <a:schemeClr val="tx2">
                        <a:lumMod val="40000"/>
                        <a:lumOff val="60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0485" algn="just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lang="en-US" sz="1400" b="1" spc="20" dirty="0">
                          <a:solidFill>
                            <a:srgbClr val="231F20"/>
                          </a:solidFill>
                          <a:latin typeface="Franklin Gothic Book" panose="020B0503020102020204" pitchFamily="34" charset="0"/>
                          <a:cs typeface="Calibri"/>
                        </a:rPr>
                        <a:t>Introduction</a:t>
                      </a:r>
                      <a:r>
                        <a:rPr lang="en-US" sz="1400" b="1" spc="20" baseline="0" dirty="0">
                          <a:solidFill>
                            <a:srgbClr val="231F20"/>
                          </a:solidFill>
                          <a:latin typeface="Franklin Gothic Book" panose="020B0503020102020204" pitchFamily="34" charset="0"/>
                          <a:cs typeface="Calibri"/>
                        </a:rPr>
                        <a:t> to </a:t>
                      </a:r>
                      <a:r>
                        <a:rPr sz="1400" b="1" spc="40" dirty="0">
                          <a:solidFill>
                            <a:srgbClr val="231F20"/>
                          </a:solidFill>
                          <a:latin typeface="Franklin Gothic Book" panose="020B0503020102020204" pitchFamily="34" charset="0"/>
                          <a:cs typeface="Calibri"/>
                        </a:rPr>
                        <a:t>the</a:t>
                      </a:r>
                      <a:r>
                        <a:rPr lang="en-US" sz="1400" b="1" spc="-229" dirty="0">
                          <a:solidFill>
                            <a:srgbClr val="231F20"/>
                          </a:solidFill>
                          <a:latin typeface="Franklin Gothic Book" panose="020B0503020102020204" pitchFamily="34" charset="0"/>
                          <a:cs typeface="Calibri"/>
                        </a:rPr>
                        <a:t>  </a:t>
                      </a:r>
                      <a:r>
                        <a:rPr sz="1400" b="1" spc="40" dirty="0">
                          <a:solidFill>
                            <a:srgbClr val="231F20"/>
                          </a:solidFill>
                          <a:latin typeface="Franklin Gothic Book" panose="020B0503020102020204" pitchFamily="34" charset="0"/>
                          <a:cs typeface="Calibri"/>
                        </a:rPr>
                        <a:t>Pro</a:t>
                      </a:r>
                      <a:r>
                        <a:rPr lang="en-US" sz="1400" b="1" spc="40" dirty="0">
                          <a:solidFill>
                            <a:srgbClr val="231F20"/>
                          </a:solidFill>
                          <a:latin typeface="Franklin Gothic Book" panose="020B0503020102020204" pitchFamily="34" charset="0"/>
                          <a:cs typeface="Calibri"/>
                        </a:rPr>
                        <a:t>posal. </a:t>
                      </a:r>
                      <a:endParaRPr sz="1400" dirty="0">
                        <a:latin typeface="Franklin Gothic Book" panose="020B0503020102020204" pitchFamily="34" charset="0"/>
                        <a:cs typeface="Calibri"/>
                      </a:endParaRPr>
                    </a:p>
                    <a:p>
                      <a:pPr marL="70485" marR="1379855" algn="just">
                        <a:lnSpc>
                          <a:spcPts val="1210"/>
                        </a:lnSpc>
                        <a:spcBef>
                          <a:spcPts val="960"/>
                        </a:spcBef>
                      </a:pPr>
                      <a:r>
                        <a:rPr lang="en-US" sz="1100" spc="-35" dirty="0">
                          <a:solidFill>
                            <a:srgbClr val="231F20"/>
                          </a:solidFill>
                          <a:latin typeface="Palatino Linotype" panose="02040502050505030304" pitchFamily="18" charset="0"/>
                          <a:cs typeface="Garamond"/>
                        </a:rPr>
                        <a:t>To provide effective traffic management during construction</a:t>
                      </a:r>
                      <a:r>
                        <a:rPr lang="en-US" sz="1100" spc="-35" baseline="0" dirty="0">
                          <a:solidFill>
                            <a:srgbClr val="231F20"/>
                          </a:solidFill>
                          <a:latin typeface="Palatino Linotype" panose="02040502050505030304" pitchFamily="18" charset="0"/>
                          <a:cs typeface="Garamond"/>
                        </a:rPr>
                        <a:t> to minimize travel delays and provide speed management  by incorporating Smarter Work Zone tools to more Agency projects. </a:t>
                      </a:r>
                    </a:p>
                    <a:p>
                      <a:pPr marL="70485" marR="1379855" algn="just">
                        <a:lnSpc>
                          <a:spcPts val="1210"/>
                        </a:lnSpc>
                        <a:spcBef>
                          <a:spcPts val="960"/>
                        </a:spcBef>
                      </a:pPr>
                      <a:r>
                        <a:rPr lang="en-US" sz="1400" b="1" spc="20" dirty="0">
                          <a:solidFill>
                            <a:srgbClr val="231F20"/>
                          </a:solidFill>
                          <a:latin typeface="Franklin Gothic Book" panose="020B0503020102020204" pitchFamily="34" charset="0"/>
                          <a:cs typeface="Calibri"/>
                        </a:rPr>
                        <a:t>Methodology</a:t>
                      </a:r>
                      <a:r>
                        <a:rPr lang="en-US" sz="1400" b="1" spc="20" baseline="0" dirty="0">
                          <a:solidFill>
                            <a:srgbClr val="231F20"/>
                          </a:solidFill>
                          <a:latin typeface="Franklin Gothic Book" panose="020B0503020102020204" pitchFamily="34" charset="0"/>
                          <a:cs typeface="Calibri"/>
                        </a:rPr>
                        <a:t> or </a:t>
                      </a:r>
                      <a:r>
                        <a:rPr sz="1400" b="1" spc="20" dirty="0">
                          <a:solidFill>
                            <a:srgbClr val="231F20"/>
                          </a:solidFill>
                          <a:latin typeface="Franklin Gothic Book" panose="020B0503020102020204" pitchFamily="34" charset="0"/>
                          <a:cs typeface="Calibri"/>
                        </a:rPr>
                        <a:t>What </a:t>
                      </a:r>
                      <a:r>
                        <a:rPr sz="1400" b="1" spc="35" dirty="0">
                          <a:solidFill>
                            <a:srgbClr val="231F20"/>
                          </a:solidFill>
                          <a:latin typeface="Franklin Gothic Book" panose="020B0503020102020204" pitchFamily="34" charset="0"/>
                          <a:cs typeface="Calibri"/>
                        </a:rPr>
                        <a:t>was</a:t>
                      </a:r>
                      <a:r>
                        <a:rPr sz="1400" b="1" spc="-165" dirty="0">
                          <a:solidFill>
                            <a:srgbClr val="231F20"/>
                          </a:solidFill>
                          <a:latin typeface="Franklin Gothic Book" panose="020B0503020102020204" pitchFamily="34" charset="0"/>
                          <a:cs typeface="Calibri"/>
                        </a:rPr>
                        <a:t> </a:t>
                      </a:r>
                      <a:r>
                        <a:rPr sz="1400" b="1" spc="40" dirty="0">
                          <a:solidFill>
                            <a:srgbClr val="231F20"/>
                          </a:solidFill>
                          <a:latin typeface="Franklin Gothic Book" panose="020B0503020102020204" pitchFamily="34" charset="0"/>
                          <a:cs typeface="Calibri"/>
                        </a:rPr>
                        <a:t>done?</a:t>
                      </a:r>
                      <a:endParaRPr sz="1400" dirty="0">
                        <a:latin typeface="Franklin Gothic Book" panose="020B0503020102020204" pitchFamily="34" charset="0"/>
                        <a:cs typeface="Calibri"/>
                      </a:endParaRPr>
                    </a:p>
                    <a:p>
                      <a:pPr marL="70485" marR="5715" algn="just">
                        <a:lnSpc>
                          <a:spcPts val="1210"/>
                        </a:lnSpc>
                        <a:spcBef>
                          <a:spcPts val="960"/>
                        </a:spcBef>
                      </a:pPr>
                      <a:r>
                        <a:rPr lang="en-US" sz="1100" spc="-35" dirty="0">
                          <a:solidFill>
                            <a:srgbClr val="231F20"/>
                          </a:solidFill>
                          <a:latin typeface="Palatino Linotype" panose="02040502050505030304" pitchFamily="18" charset="0"/>
                          <a:cs typeface="Garamond"/>
                        </a:rPr>
                        <a:t>The Agency has instituted on a few of our larger</a:t>
                      </a:r>
                      <a:r>
                        <a:rPr lang="en-US" sz="1100" spc="-35" baseline="0" dirty="0">
                          <a:solidFill>
                            <a:srgbClr val="231F20"/>
                          </a:solidFill>
                          <a:latin typeface="Palatino Linotype" panose="02040502050505030304" pitchFamily="18" charset="0"/>
                          <a:cs typeface="Garamond"/>
                        </a:rPr>
                        <a:t> </a:t>
                      </a:r>
                      <a:r>
                        <a:rPr lang="en-US" sz="1100" spc="-35" dirty="0">
                          <a:solidFill>
                            <a:srgbClr val="231F20"/>
                          </a:solidFill>
                          <a:latin typeface="Palatino Linotype" panose="02040502050505030304" pitchFamily="18" charset="0"/>
                          <a:cs typeface="Garamond"/>
                        </a:rPr>
                        <a:t>projects with higher </a:t>
                      </a:r>
                      <a:r>
                        <a:rPr lang="en-US" sz="1100" spc="-35" baseline="0" dirty="0">
                          <a:solidFill>
                            <a:srgbClr val="231F20"/>
                          </a:solidFill>
                          <a:latin typeface="Palatino Linotype" panose="02040502050505030304" pitchFamily="18" charset="0"/>
                          <a:cs typeface="Garamond"/>
                        </a:rPr>
                        <a:t>traffic volumes th</a:t>
                      </a:r>
                      <a:r>
                        <a:rPr lang="en-US" sz="1100" spc="-35" dirty="0">
                          <a:solidFill>
                            <a:srgbClr val="231F20"/>
                          </a:solidFill>
                          <a:latin typeface="Palatino Linotype" panose="02040502050505030304" pitchFamily="18" charset="0"/>
                          <a:cs typeface="Garamond"/>
                        </a:rPr>
                        <a:t>e use of Smart</a:t>
                      </a:r>
                      <a:r>
                        <a:rPr lang="en-US" sz="1100" spc="-35" baseline="0" dirty="0">
                          <a:solidFill>
                            <a:srgbClr val="231F20"/>
                          </a:solidFill>
                          <a:latin typeface="Palatino Linotype" panose="02040502050505030304" pitchFamily="18" charset="0"/>
                          <a:cs typeface="Garamond"/>
                        </a:rPr>
                        <a:t> Work Zone</a:t>
                      </a:r>
                      <a:r>
                        <a:rPr lang="en-US" sz="1100" spc="-35" dirty="0">
                          <a:solidFill>
                            <a:srgbClr val="231F20"/>
                          </a:solidFill>
                          <a:latin typeface="Palatino Linotype" panose="02040502050505030304" pitchFamily="18" charset="0"/>
                          <a:cs typeface="Garamond"/>
                        </a:rPr>
                        <a:t> Intelligent  Transportations Systems to</a:t>
                      </a:r>
                      <a:r>
                        <a:rPr lang="en-US" sz="1100" spc="-35" baseline="0" dirty="0">
                          <a:solidFill>
                            <a:srgbClr val="231F20"/>
                          </a:solidFill>
                          <a:latin typeface="Palatino Linotype" panose="02040502050505030304" pitchFamily="18" charset="0"/>
                          <a:cs typeface="Garamond"/>
                        </a:rPr>
                        <a:t> evaluate traffic delays and vehicle speeds. </a:t>
                      </a:r>
                    </a:p>
                    <a:p>
                      <a:pPr marL="241935" marR="5715" lvl="0" indent="-171450" algn="just" defTabSz="914400" eaLnBrk="1" fontAlgn="auto" latinLnBrk="0" hangingPunct="1">
                        <a:lnSpc>
                          <a:spcPts val="121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100" spc="-35" baseline="0" dirty="0">
                          <a:solidFill>
                            <a:srgbClr val="231F20"/>
                          </a:solidFill>
                          <a:latin typeface="Palatino Linotype" panose="02040502050505030304" pitchFamily="18" charset="0"/>
                          <a:cs typeface="Garamond"/>
                        </a:rPr>
                        <a:t>I-91 Brattleboro (2013-2017) </a:t>
                      </a:r>
                    </a:p>
                    <a:p>
                      <a:pPr marL="241935" marR="5715" lvl="0" indent="-171450" algn="just" defTabSz="914400" eaLnBrk="1" fontAlgn="auto" latinLnBrk="0" hangingPunct="1">
                        <a:lnSpc>
                          <a:spcPts val="121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100" spc="-35" baseline="0" dirty="0">
                          <a:solidFill>
                            <a:srgbClr val="231F20"/>
                          </a:solidFill>
                          <a:latin typeface="Palatino Linotype" panose="02040502050505030304" pitchFamily="18" charset="0"/>
                          <a:cs typeface="Garamond"/>
                        </a:rPr>
                        <a:t>I-89 Waterbury (2015-2016)</a:t>
                      </a:r>
                    </a:p>
                    <a:p>
                      <a:pPr marL="241935" marR="5715" indent="-171450" algn="just">
                        <a:lnSpc>
                          <a:spcPts val="1210"/>
                        </a:lnSpc>
                        <a:spcBef>
                          <a:spcPts val="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lang="en-US" sz="1100" spc="-35" baseline="0" dirty="0">
                          <a:solidFill>
                            <a:srgbClr val="231F20"/>
                          </a:solidFill>
                          <a:latin typeface="Palatino Linotype" panose="02040502050505030304" pitchFamily="18" charset="0"/>
                          <a:cs typeface="Garamond"/>
                        </a:rPr>
                        <a:t>I-91 Hartland (2016)</a:t>
                      </a:r>
                    </a:p>
                    <a:p>
                      <a:pPr marL="241935" marR="5715" indent="-171450" algn="just">
                        <a:lnSpc>
                          <a:spcPts val="1210"/>
                        </a:lnSpc>
                        <a:spcBef>
                          <a:spcPts val="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lang="en-US" sz="1100" spc="-35" baseline="0" dirty="0">
                          <a:solidFill>
                            <a:srgbClr val="231F20"/>
                          </a:solidFill>
                          <a:latin typeface="Palatino Linotype" panose="02040502050505030304" pitchFamily="18" charset="0"/>
                          <a:cs typeface="Garamond"/>
                        </a:rPr>
                        <a:t>I-89 South Burlington (2016-2017)</a:t>
                      </a:r>
                    </a:p>
                    <a:p>
                      <a:pPr marL="241935" marR="5715" indent="-171450" algn="just">
                        <a:lnSpc>
                          <a:spcPts val="1210"/>
                        </a:lnSpc>
                        <a:spcBef>
                          <a:spcPts val="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lang="en-US" sz="1100" spc="-35" baseline="0" dirty="0">
                          <a:solidFill>
                            <a:srgbClr val="231F20"/>
                          </a:solidFill>
                          <a:latin typeface="Palatino Linotype" panose="02040502050505030304" pitchFamily="18" charset="0"/>
                          <a:cs typeface="Garamond"/>
                        </a:rPr>
                        <a:t>I-91 Rockingham (2017-2018)</a:t>
                      </a:r>
                    </a:p>
                    <a:p>
                      <a:pPr marL="70485" marR="5715" algn="just">
                        <a:lnSpc>
                          <a:spcPts val="1210"/>
                        </a:lnSpc>
                        <a:spcBef>
                          <a:spcPts val="960"/>
                        </a:spcBef>
                      </a:pPr>
                      <a:r>
                        <a:rPr lang="en-US" sz="1100" spc="-35" baseline="0" dirty="0">
                          <a:solidFill>
                            <a:srgbClr val="231F20"/>
                          </a:solidFill>
                          <a:latin typeface="Palatino Linotype" panose="02040502050505030304" pitchFamily="18" charset="0"/>
                          <a:cs typeface="Garamond"/>
                        </a:rPr>
                        <a:t>Also quantifying the “10  Minute Work Zone Delay Rule” was evaluated with active construction project for the 2017 season to verify if Agency projects are able to achieve this specification.</a:t>
                      </a:r>
                    </a:p>
                    <a:p>
                      <a:pPr marL="70485" marR="5715" algn="just">
                        <a:lnSpc>
                          <a:spcPts val="1210"/>
                        </a:lnSpc>
                        <a:spcBef>
                          <a:spcPts val="960"/>
                        </a:spcBef>
                      </a:pPr>
                      <a:endParaRPr lang="en-US" sz="1100" spc="-35" baseline="0" dirty="0">
                        <a:solidFill>
                          <a:srgbClr val="231F20"/>
                        </a:solidFill>
                        <a:latin typeface="Palatino Linotype" panose="02040502050505030304" pitchFamily="18" charset="0"/>
                        <a:cs typeface="Garamond"/>
                      </a:endParaRPr>
                    </a:p>
                    <a:p>
                      <a:pPr marL="70485" marR="5715" algn="just">
                        <a:lnSpc>
                          <a:spcPts val="1210"/>
                        </a:lnSpc>
                        <a:spcBef>
                          <a:spcPts val="960"/>
                        </a:spcBef>
                      </a:pPr>
                      <a:endParaRPr lang="en-US" sz="1100" spc="-35" baseline="0" dirty="0">
                        <a:solidFill>
                          <a:srgbClr val="231F20"/>
                        </a:solidFill>
                        <a:latin typeface="Palatino Linotype" panose="02040502050505030304" pitchFamily="18" charset="0"/>
                        <a:cs typeface="Garamond"/>
                      </a:endParaRPr>
                    </a:p>
                    <a:p>
                      <a:pPr marL="70485" marR="5715" algn="just">
                        <a:lnSpc>
                          <a:spcPts val="1210"/>
                        </a:lnSpc>
                        <a:spcBef>
                          <a:spcPts val="960"/>
                        </a:spcBef>
                      </a:pPr>
                      <a:endParaRPr lang="en-US" sz="1100" spc="-35" baseline="0" dirty="0">
                        <a:solidFill>
                          <a:srgbClr val="231F20"/>
                        </a:solidFill>
                        <a:latin typeface="Palatino Linotype" panose="02040502050505030304" pitchFamily="18" charset="0"/>
                        <a:cs typeface="Garamond"/>
                      </a:endParaRPr>
                    </a:p>
                    <a:p>
                      <a:pPr marL="70485" marR="5715" algn="just">
                        <a:lnSpc>
                          <a:spcPts val="1210"/>
                        </a:lnSpc>
                        <a:spcBef>
                          <a:spcPts val="960"/>
                        </a:spcBef>
                      </a:pPr>
                      <a:endParaRPr lang="en-US" sz="1100" spc="-35" baseline="0" dirty="0">
                        <a:solidFill>
                          <a:srgbClr val="231F20"/>
                        </a:solidFill>
                        <a:latin typeface="Palatino Linotype" panose="02040502050505030304" pitchFamily="18" charset="0"/>
                        <a:cs typeface="Garamond"/>
                      </a:endParaRPr>
                    </a:p>
                    <a:p>
                      <a:pPr marL="70485" marR="5715" algn="just">
                        <a:lnSpc>
                          <a:spcPts val="1210"/>
                        </a:lnSpc>
                        <a:spcBef>
                          <a:spcPts val="960"/>
                        </a:spcBef>
                      </a:pPr>
                      <a:endParaRPr lang="en-US" sz="1100" spc="-35" baseline="0" dirty="0">
                        <a:solidFill>
                          <a:srgbClr val="231F20"/>
                        </a:solidFill>
                        <a:latin typeface="Palatino Linotype" panose="02040502050505030304" pitchFamily="18" charset="0"/>
                        <a:cs typeface="Garamond"/>
                      </a:endParaRPr>
                    </a:p>
                    <a:p>
                      <a:pPr marL="70485" marR="5715" algn="just">
                        <a:lnSpc>
                          <a:spcPts val="1210"/>
                        </a:lnSpc>
                        <a:spcBef>
                          <a:spcPts val="960"/>
                        </a:spcBef>
                      </a:pPr>
                      <a:endParaRPr lang="en-US" sz="1100" spc="-35" baseline="0" dirty="0">
                        <a:solidFill>
                          <a:srgbClr val="231F20"/>
                        </a:solidFill>
                        <a:latin typeface="Palatino Linotype" panose="02040502050505030304" pitchFamily="18" charset="0"/>
                        <a:cs typeface="Garamond"/>
                      </a:endParaRPr>
                    </a:p>
                    <a:p>
                      <a:pPr marL="70485" marR="5715" algn="just">
                        <a:lnSpc>
                          <a:spcPts val="1210"/>
                        </a:lnSpc>
                        <a:spcBef>
                          <a:spcPts val="960"/>
                        </a:spcBef>
                      </a:pPr>
                      <a:endParaRPr lang="en-US" sz="1100" spc="-35" baseline="0" dirty="0">
                        <a:solidFill>
                          <a:srgbClr val="231F20"/>
                        </a:solidFill>
                        <a:latin typeface="Palatino Linotype" panose="02040502050505030304" pitchFamily="18" charset="0"/>
                        <a:cs typeface="Garamond"/>
                      </a:endParaRPr>
                    </a:p>
                    <a:p>
                      <a:pPr marL="70485" marR="5715" algn="just">
                        <a:lnSpc>
                          <a:spcPts val="1210"/>
                        </a:lnSpc>
                        <a:spcBef>
                          <a:spcPts val="960"/>
                        </a:spcBef>
                      </a:pPr>
                      <a:endParaRPr lang="en-US" sz="1100" spc="-35" baseline="0" dirty="0">
                        <a:solidFill>
                          <a:srgbClr val="231F20"/>
                        </a:solidFill>
                        <a:latin typeface="Palatino Linotype" panose="02040502050505030304" pitchFamily="18" charset="0"/>
                        <a:cs typeface="Garamond"/>
                      </a:endParaRPr>
                    </a:p>
                    <a:p>
                      <a:pPr marL="70485" marR="5715" algn="just">
                        <a:lnSpc>
                          <a:spcPts val="1210"/>
                        </a:lnSpc>
                        <a:spcBef>
                          <a:spcPts val="960"/>
                        </a:spcBef>
                      </a:pPr>
                      <a:r>
                        <a:rPr lang="en-US" sz="1400" b="1" spc="20" dirty="0">
                          <a:solidFill>
                            <a:srgbClr val="231F20"/>
                          </a:solidFill>
                          <a:latin typeface="Franklin Gothic Book" panose="020B0503020102020204" pitchFamily="34" charset="0"/>
                          <a:ea typeface="+mn-ea"/>
                          <a:cs typeface="Calibri"/>
                        </a:rPr>
                        <a:t>Conclusion or </a:t>
                      </a:r>
                      <a:r>
                        <a:rPr sz="1400" b="1" spc="20" dirty="0">
                          <a:solidFill>
                            <a:srgbClr val="231F20"/>
                          </a:solidFill>
                          <a:latin typeface="Franklin Gothic Book" panose="020B0503020102020204" pitchFamily="34" charset="0"/>
                          <a:cs typeface="Calibri"/>
                        </a:rPr>
                        <a:t>What</a:t>
                      </a:r>
                      <a:r>
                        <a:rPr sz="1400" b="1" spc="-50" dirty="0">
                          <a:solidFill>
                            <a:srgbClr val="231F20"/>
                          </a:solidFill>
                          <a:latin typeface="Franklin Gothic Book" panose="020B0503020102020204" pitchFamily="34" charset="0"/>
                          <a:cs typeface="Calibri"/>
                        </a:rPr>
                        <a:t> </a:t>
                      </a:r>
                      <a:r>
                        <a:rPr sz="1400" b="1" spc="30" dirty="0">
                          <a:solidFill>
                            <a:srgbClr val="231F20"/>
                          </a:solidFill>
                          <a:latin typeface="Franklin Gothic Book" panose="020B0503020102020204" pitchFamily="34" charset="0"/>
                          <a:cs typeface="Calibri"/>
                        </a:rPr>
                        <a:t>are</a:t>
                      </a:r>
                      <a:r>
                        <a:rPr sz="1400" b="1" spc="-50" dirty="0">
                          <a:solidFill>
                            <a:srgbClr val="231F20"/>
                          </a:solidFill>
                          <a:latin typeface="Franklin Gothic Book" panose="020B0503020102020204" pitchFamily="34" charset="0"/>
                          <a:cs typeface="Calibri"/>
                        </a:rPr>
                        <a:t> </a:t>
                      </a:r>
                      <a:r>
                        <a:rPr sz="1400" b="1" spc="40" dirty="0">
                          <a:solidFill>
                            <a:srgbClr val="231F20"/>
                          </a:solidFill>
                          <a:latin typeface="Franklin Gothic Book" panose="020B0503020102020204" pitchFamily="34" charset="0"/>
                          <a:cs typeface="Calibri"/>
                        </a:rPr>
                        <a:t>the</a:t>
                      </a:r>
                      <a:r>
                        <a:rPr sz="1400" b="1" spc="-50" dirty="0">
                          <a:solidFill>
                            <a:srgbClr val="231F20"/>
                          </a:solidFill>
                          <a:latin typeface="Franklin Gothic Book" panose="020B0503020102020204" pitchFamily="34" charset="0"/>
                          <a:cs typeface="Calibri"/>
                        </a:rPr>
                        <a:t> </a:t>
                      </a:r>
                      <a:r>
                        <a:rPr sz="1400" b="1" spc="50" dirty="0">
                          <a:solidFill>
                            <a:srgbClr val="231F20"/>
                          </a:solidFill>
                          <a:latin typeface="Franklin Gothic Book" panose="020B0503020102020204" pitchFamily="34" charset="0"/>
                          <a:cs typeface="Calibri"/>
                        </a:rPr>
                        <a:t>next</a:t>
                      </a:r>
                      <a:r>
                        <a:rPr sz="1400" b="1" spc="-50" dirty="0">
                          <a:solidFill>
                            <a:srgbClr val="231F20"/>
                          </a:solidFill>
                          <a:latin typeface="Franklin Gothic Book" panose="020B0503020102020204" pitchFamily="34" charset="0"/>
                          <a:cs typeface="Calibri"/>
                        </a:rPr>
                        <a:t> </a:t>
                      </a:r>
                      <a:r>
                        <a:rPr sz="1400" b="1" spc="35" dirty="0">
                          <a:solidFill>
                            <a:srgbClr val="231F20"/>
                          </a:solidFill>
                          <a:latin typeface="Franklin Gothic Book" panose="020B0503020102020204" pitchFamily="34" charset="0"/>
                          <a:cs typeface="Calibri"/>
                        </a:rPr>
                        <a:t>steps?</a:t>
                      </a:r>
                      <a:endParaRPr sz="1400" dirty="0">
                        <a:latin typeface="Franklin Gothic Book" panose="020B0503020102020204" pitchFamily="34" charset="0"/>
                        <a:cs typeface="Calibri"/>
                      </a:endParaRPr>
                    </a:p>
                    <a:p>
                      <a:pPr marL="70485" marR="5715" algn="just">
                        <a:lnSpc>
                          <a:spcPts val="1210"/>
                        </a:lnSpc>
                        <a:spcBef>
                          <a:spcPts val="960"/>
                        </a:spcBef>
                      </a:pPr>
                      <a:r>
                        <a:rPr lang="en-US" sz="1100" spc="-35" dirty="0">
                          <a:solidFill>
                            <a:srgbClr val="231F20"/>
                          </a:solidFill>
                          <a:latin typeface="Palatino Linotype" panose="02040502050505030304" pitchFamily="18" charset="0"/>
                          <a:cs typeface="Garamond"/>
                        </a:rPr>
                        <a:t>Review the data collected to develop protocols and procedures as to when and where to include IT</a:t>
                      </a:r>
                      <a:r>
                        <a:rPr lang="en-US" sz="1100" spc="-35" baseline="0" dirty="0">
                          <a:solidFill>
                            <a:srgbClr val="231F20"/>
                          </a:solidFill>
                          <a:latin typeface="Palatino Linotype" panose="02040502050505030304" pitchFamily="18" charset="0"/>
                          <a:cs typeface="Garamond"/>
                        </a:rPr>
                        <a:t> systems into Agency projects.</a:t>
                      </a:r>
                    </a:p>
                    <a:p>
                      <a:pPr marL="70485" marR="5715" algn="just">
                        <a:lnSpc>
                          <a:spcPts val="1210"/>
                        </a:lnSpc>
                        <a:spcBef>
                          <a:spcPts val="960"/>
                        </a:spcBef>
                      </a:pPr>
                      <a:r>
                        <a:rPr sz="1400" b="1" spc="20" dirty="0">
                          <a:solidFill>
                            <a:srgbClr val="231F20"/>
                          </a:solidFill>
                          <a:latin typeface="Franklin Gothic Book" panose="020B0503020102020204" pitchFamily="34" charset="0"/>
                          <a:cs typeface="Calibri"/>
                        </a:rPr>
                        <a:t>What</a:t>
                      </a:r>
                      <a:r>
                        <a:rPr sz="1400" b="1" spc="-45" dirty="0">
                          <a:solidFill>
                            <a:srgbClr val="231F20"/>
                          </a:solidFill>
                          <a:latin typeface="Franklin Gothic Book" panose="020B0503020102020204" pitchFamily="34" charset="0"/>
                          <a:cs typeface="Calibri"/>
                        </a:rPr>
                        <a:t> </a:t>
                      </a:r>
                      <a:r>
                        <a:rPr sz="1400" b="1" spc="30" dirty="0">
                          <a:solidFill>
                            <a:srgbClr val="231F20"/>
                          </a:solidFill>
                          <a:latin typeface="Franklin Gothic Book" panose="020B0503020102020204" pitchFamily="34" charset="0"/>
                          <a:cs typeface="Calibri"/>
                        </a:rPr>
                        <a:t>are</a:t>
                      </a:r>
                      <a:r>
                        <a:rPr sz="1400" b="1" spc="-45" dirty="0">
                          <a:solidFill>
                            <a:srgbClr val="231F20"/>
                          </a:solidFill>
                          <a:latin typeface="Franklin Gothic Book" panose="020B0503020102020204" pitchFamily="34" charset="0"/>
                          <a:cs typeface="Calibri"/>
                        </a:rPr>
                        <a:t> </a:t>
                      </a:r>
                      <a:r>
                        <a:rPr sz="1400" b="1" spc="45" dirty="0">
                          <a:solidFill>
                            <a:srgbClr val="231F20"/>
                          </a:solidFill>
                          <a:latin typeface="Franklin Gothic Book" panose="020B0503020102020204" pitchFamily="34" charset="0"/>
                          <a:cs typeface="Calibri"/>
                        </a:rPr>
                        <a:t>potential</a:t>
                      </a:r>
                      <a:r>
                        <a:rPr sz="1400" b="1" spc="-45" dirty="0">
                          <a:solidFill>
                            <a:srgbClr val="231F20"/>
                          </a:solidFill>
                          <a:latin typeface="Franklin Gothic Book" panose="020B0503020102020204" pitchFamily="34" charset="0"/>
                          <a:cs typeface="Calibri"/>
                        </a:rPr>
                        <a:t> </a:t>
                      </a:r>
                      <a:r>
                        <a:rPr sz="1400" b="1" spc="40" dirty="0">
                          <a:solidFill>
                            <a:srgbClr val="231F20"/>
                          </a:solidFill>
                          <a:latin typeface="Franklin Gothic Book" panose="020B0503020102020204" pitchFamily="34" charset="0"/>
                          <a:cs typeface="Calibri"/>
                        </a:rPr>
                        <a:t>impacts?</a:t>
                      </a:r>
                      <a:r>
                        <a:rPr lang="en-US" sz="1400" b="1" spc="40" dirty="0">
                          <a:solidFill>
                            <a:srgbClr val="231F20"/>
                          </a:solidFill>
                          <a:latin typeface="Franklin Gothic Book" panose="020B0503020102020204" pitchFamily="34" charset="0"/>
                          <a:cs typeface="Calibri"/>
                        </a:rPr>
                        <a:t>  What is the benefit to VTrans?</a:t>
                      </a:r>
                      <a:endParaRPr sz="1400" dirty="0">
                        <a:latin typeface="Franklin Gothic Book" panose="020B0503020102020204" pitchFamily="34" charset="0"/>
                        <a:cs typeface="Calibri"/>
                      </a:endParaRPr>
                    </a:p>
                    <a:p>
                      <a:pPr marL="70485" marR="5715" algn="just">
                        <a:lnSpc>
                          <a:spcPts val="1210"/>
                        </a:lnSpc>
                        <a:spcBef>
                          <a:spcPts val="960"/>
                        </a:spcBef>
                      </a:pPr>
                      <a:r>
                        <a:rPr lang="en-US" sz="1100" spc="-20" dirty="0">
                          <a:solidFill>
                            <a:srgbClr val="231F20"/>
                          </a:solidFill>
                          <a:latin typeface="Palatino Linotype" panose="02040502050505030304" pitchFamily="18" charset="0"/>
                          <a:cs typeface="Garamond"/>
                        </a:rPr>
                        <a:t>Reviewing</a:t>
                      </a:r>
                      <a:r>
                        <a:rPr lang="en-US" sz="1100" spc="-20" baseline="0" dirty="0">
                          <a:solidFill>
                            <a:srgbClr val="231F20"/>
                          </a:solidFill>
                          <a:latin typeface="Palatino Linotype" panose="02040502050505030304" pitchFamily="18" charset="0"/>
                          <a:cs typeface="Garamond"/>
                        </a:rPr>
                        <a:t> the data from these specific projects will assist with minimizing travel delays and managing speeds resulting in  reducing construction time while providing safer mobility for the public</a:t>
                      </a:r>
                      <a:endParaRPr sz="1100" dirty="0">
                        <a:latin typeface="Palatino Linotype" panose="02040502050505030304" pitchFamily="18" charset="0"/>
                        <a:cs typeface="Garamond"/>
                      </a:endParaRPr>
                    </a:p>
                  </a:txBody>
                  <a:tcPr marL="0" marR="0" marT="0" marB="0">
                    <a:lnL w="12699">
                      <a:solidFill>
                        <a:srgbClr val="395F3A"/>
                      </a:solidFill>
                      <a:prstDash val="soli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30" name="Picture 2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33293" y="515302"/>
            <a:ext cx="1759779" cy="435589"/>
          </a:xfrm>
          <a:prstGeom prst="rect">
            <a:avLst/>
          </a:prstGeom>
        </p:spPr>
      </p:pic>
      <p:sp>
        <p:nvSpPr>
          <p:cNvPr id="32" name="TextBox 31"/>
          <p:cNvSpPr txBox="1"/>
          <p:nvPr/>
        </p:nvSpPr>
        <p:spPr>
          <a:xfrm>
            <a:off x="496582" y="1126994"/>
            <a:ext cx="1696490" cy="646331"/>
          </a:xfrm>
          <a:prstGeom prst="rect">
            <a:avLst/>
          </a:prstGeom>
          <a:solidFill>
            <a:schemeClr val="tx2">
              <a:lumMod val="20000"/>
              <a:lumOff val="80000"/>
              <a:alpha val="25000"/>
            </a:schemeClr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b="1" dirty="0">
                <a:latin typeface="Franklin Gothic Medium" panose="020B0603020102020204" pitchFamily="34" charset="0"/>
              </a:rPr>
              <a:t>2017 Research</a:t>
            </a:r>
          </a:p>
          <a:p>
            <a:pPr algn="ctr"/>
            <a:r>
              <a:rPr lang="en-US" b="1" dirty="0">
                <a:latin typeface="Franklin Gothic Medium" panose="020B0603020102020204" pitchFamily="34" charset="0"/>
              </a:rPr>
              <a:t>Symposium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320921" y="5597633"/>
            <a:ext cx="3017519" cy="2142245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231F2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22ec0dd7-095b-41f2-b8b8-a624496b8c6b">E23TXWV46JPD-235135430-16</_dlc_DocId>
    <_dlc_DocIdUrl xmlns="22ec0dd7-095b-41f2-b8b8-a624496b8c6b">
      <Url>https://outside.vermont.gov/agency/VTRANS/external/docs/_layouts/15/DocIdRedir.aspx?ID=E23TXWV46JPD-235135430-16</Url>
      <Description>E23TXWV46JPD-235135430-16</Description>
    </_dlc_DocIdUrl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618CA193348A64BB00EC4DD700C226C" ma:contentTypeVersion="4" ma:contentTypeDescription="Create a new document." ma:contentTypeScope="" ma:versionID="f06708e5199452a9f7394f94d84a6298">
  <xsd:schema xmlns:xsd="http://www.w3.org/2001/XMLSchema" xmlns:xs="http://www.w3.org/2001/XMLSchema" xmlns:p="http://schemas.microsoft.com/office/2006/metadata/properties" xmlns:ns2="2a208fe3-8287-4a8b-b629-d45392ca0f10" xmlns:ns3="22ec0dd7-095b-41f2-b8b8-a624496b8c6b" targetNamespace="http://schemas.microsoft.com/office/2006/metadata/properties" ma:root="true" ma:fieldsID="e6605e219c6038dbb08f224e297c44ee" ns2:_="" ns3:_="">
    <xsd:import namespace="2a208fe3-8287-4a8b-b629-d45392ca0f10"/>
    <xsd:import namespace="22ec0dd7-095b-41f2-b8b8-a624496b8c6b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3:_dlc_DocId" minOccurs="0"/>
                <xsd:element ref="ns3:_dlc_DocIdUrl" minOccurs="0"/>
                <xsd:element ref="ns3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a208fe3-8287-4a8b-b629-d45392ca0f10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2ec0dd7-095b-41f2-b8b8-a624496b8c6b" elementFormDefault="qualified">
    <xsd:import namespace="http://schemas.microsoft.com/office/2006/documentManagement/types"/>
    <xsd:import namespace="http://schemas.microsoft.com/office/infopath/2007/PartnerControls"/>
    <xsd:element name="_dlc_DocId" ma:index="9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10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1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7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E195D01-FD86-4101-ACAD-6E48FCCEF742}"/>
</file>

<file path=customXml/itemProps2.xml><?xml version="1.0" encoding="utf-8"?>
<ds:datastoreItem xmlns:ds="http://schemas.openxmlformats.org/officeDocument/2006/customXml" ds:itemID="{11A5EF62-DE16-4D61-8A8D-35C6881593B8}"/>
</file>

<file path=customXml/itemProps3.xml><?xml version="1.0" encoding="utf-8"?>
<ds:datastoreItem xmlns:ds="http://schemas.openxmlformats.org/officeDocument/2006/customXml" ds:itemID="{B41AEBFD-2579-4D24-B573-273900036510}"/>
</file>

<file path=customXml/itemProps4.xml><?xml version="1.0" encoding="utf-8"?>
<ds:datastoreItem xmlns:ds="http://schemas.openxmlformats.org/officeDocument/2006/customXml" ds:itemID="{D4EB8F27-1F21-4436-B9AC-F9F9927A9A2B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749</TotalTime>
  <Words>323</Words>
  <Application>Microsoft Office PowerPoint</Application>
  <PresentationFormat>Custom</PresentationFormat>
  <Paragraphs>56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0" baseType="lpstr">
      <vt:lpstr>Arial</vt:lpstr>
      <vt:lpstr>Calibri</vt:lpstr>
      <vt:lpstr>Franklin Gothic Book</vt:lpstr>
      <vt:lpstr>Franklin Gothic Demi</vt:lpstr>
      <vt:lpstr>Franklin Gothic Medium</vt:lpstr>
      <vt:lpstr>Garamond</vt:lpstr>
      <vt:lpstr>Palatino Linotype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Julie Dowds</dc:creator>
  <cp:lastModifiedBy>Parkany, Emily</cp:lastModifiedBy>
  <cp:revision>32</cp:revision>
  <cp:lastPrinted>2017-08-30T16:36:29Z</cp:lastPrinted>
  <dcterms:created xsi:type="dcterms:W3CDTF">2016-10-05T18:36:23Z</dcterms:created>
  <dcterms:modified xsi:type="dcterms:W3CDTF">2017-08-30T17:10:56Z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2014-12-03T00:00:00Z</vt:filetime>
  </property>
  <property fmtid="{D5CDD505-2E9C-101B-9397-08002B2CF9AE}" pid="3" name="Creator">
    <vt:lpwstr>Adobe InDesign CS5 (7.0)</vt:lpwstr>
  </property>
  <property fmtid="{D5CDD505-2E9C-101B-9397-08002B2CF9AE}" pid="4" name="LastSaved">
    <vt:filetime>2016-10-05T00:00:00Z</vt:filetime>
  </property>
  <property fmtid="{D5CDD505-2E9C-101B-9397-08002B2CF9AE}" pid="5" name="ContentTypeId">
    <vt:lpwstr>0x0101007618CA193348A64BB00EC4DD700C226C</vt:lpwstr>
  </property>
  <property fmtid="{D5CDD505-2E9C-101B-9397-08002B2CF9AE}" pid="6" name="_dlc_DocIdItemGuid">
    <vt:lpwstr>267fb032-436d-4493-b6ee-e028c0c49e46</vt:lpwstr>
  </property>
</Properties>
</file>